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39.xml" ContentType="application/vnd.openxmlformats-officedocument.presentationml.slide+xml"/>
  <Override PartName="/ppt/slides/slide148.xml" ContentType="application/vnd.openxmlformats-officedocument.presentationml.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146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44.xml" ContentType="application/vnd.openxmlformats-officedocument.presentationml.slide+xml"/>
  <Override PartName="/ppt/slides/slide153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55"/>
  </p:notesMasterIdLst>
  <p:sldIdLst>
    <p:sldId id="256" r:id="rId2"/>
    <p:sldId id="360" r:id="rId3"/>
    <p:sldId id="521" r:id="rId4"/>
    <p:sldId id="522" r:id="rId5"/>
    <p:sldId id="523" r:id="rId6"/>
    <p:sldId id="259" r:id="rId7"/>
    <p:sldId id="260" r:id="rId8"/>
    <p:sldId id="261" r:id="rId9"/>
    <p:sldId id="486" r:id="rId10"/>
    <p:sldId id="489" r:id="rId11"/>
    <p:sldId id="263" r:id="rId12"/>
    <p:sldId id="264" r:id="rId13"/>
    <p:sldId id="265" r:id="rId14"/>
    <p:sldId id="266" r:id="rId15"/>
    <p:sldId id="511" r:id="rId16"/>
    <p:sldId id="512" r:id="rId17"/>
    <p:sldId id="267" r:id="rId18"/>
    <p:sldId id="490" r:id="rId19"/>
    <p:sldId id="491" r:id="rId20"/>
    <p:sldId id="458" r:id="rId21"/>
    <p:sldId id="459" r:id="rId22"/>
    <p:sldId id="268" r:id="rId23"/>
    <p:sldId id="407" r:id="rId24"/>
    <p:sldId id="269" r:id="rId25"/>
    <p:sldId id="270" r:id="rId26"/>
    <p:sldId id="271" r:id="rId27"/>
    <p:sldId id="272" r:id="rId28"/>
    <p:sldId id="273" r:id="rId29"/>
    <p:sldId id="401" r:id="rId30"/>
    <p:sldId id="402" r:id="rId31"/>
    <p:sldId id="403" r:id="rId32"/>
    <p:sldId id="411" r:id="rId33"/>
    <p:sldId id="404" r:id="rId34"/>
    <p:sldId id="405" r:id="rId35"/>
    <p:sldId id="400" r:id="rId36"/>
    <p:sldId id="423" r:id="rId37"/>
    <p:sldId id="429" r:id="rId38"/>
    <p:sldId id="487" r:id="rId39"/>
    <p:sldId id="488" r:id="rId40"/>
    <p:sldId id="274" r:id="rId41"/>
    <p:sldId id="436" r:id="rId42"/>
    <p:sldId id="275" r:id="rId43"/>
    <p:sldId id="492" r:id="rId44"/>
    <p:sldId id="276" r:id="rId45"/>
    <p:sldId id="277" r:id="rId46"/>
    <p:sldId id="361" r:id="rId47"/>
    <p:sldId id="278" r:id="rId48"/>
    <p:sldId id="425" r:id="rId49"/>
    <p:sldId id="499" r:id="rId50"/>
    <p:sldId id="513" r:id="rId51"/>
    <p:sldId id="279" r:id="rId52"/>
    <p:sldId id="280" r:id="rId53"/>
    <p:sldId id="281" r:id="rId54"/>
    <p:sldId id="363" r:id="rId55"/>
    <p:sldId id="466" r:id="rId56"/>
    <p:sldId id="282" r:id="rId57"/>
    <p:sldId id="406" r:id="rId58"/>
    <p:sldId id="283" r:id="rId59"/>
    <p:sldId id="284" r:id="rId60"/>
    <p:sldId id="457" r:id="rId61"/>
    <p:sldId id="285" r:id="rId62"/>
    <p:sldId id="474" r:id="rId63"/>
    <p:sldId id="475" r:id="rId64"/>
    <p:sldId id="364" r:id="rId65"/>
    <p:sldId id="467" r:id="rId66"/>
    <p:sldId id="468" r:id="rId67"/>
    <p:sldId id="469" r:id="rId68"/>
    <p:sldId id="286" r:id="rId69"/>
    <p:sldId id="287" r:id="rId70"/>
    <p:sldId id="288" r:id="rId71"/>
    <p:sldId id="289" r:id="rId72"/>
    <p:sldId id="290" r:id="rId73"/>
    <p:sldId id="493" r:id="rId74"/>
    <p:sldId id="365" r:id="rId75"/>
    <p:sldId id="409" r:id="rId76"/>
    <p:sldId id="410" r:id="rId77"/>
    <p:sldId id="291" r:id="rId78"/>
    <p:sldId id="416" r:id="rId79"/>
    <p:sldId id="460" r:id="rId80"/>
    <p:sldId id="414" r:id="rId81"/>
    <p:sldId id="417" r:id="rId82"/>
    <p:sldId id="292" r:id="rId83"/>
    <p:sldId id="421" r:id="rId84"/>
    <p:sldId id="424" r:id="rId85"/>
    <p:sldId id="418" r:id="rId86"/>
    <p:sldId id="422" r:id="rId87"/>
    <p:sldId id="426" r:id="rId88"/>
    <p:sldId id="427" r:id="rId89"/>
    <p:sldId id="428" r:id="rId90"/>
    <p:sldId id="430" r:id="rId91"/>
    <p:sldId id="431" r:id="rId92"/>
    <p:sldId id="433" r:id="rId93"/>
    <p:sldId id="432" r:id="rId94"/>
    <p:sldId id="437" r:id="rId95"/>
    <p:sldId id="412" r:id="rId96"/>
    <p:sldId id="413" r:id="rId97"/>
    <p:sldId id="293" r:id="rId98"/>
    <p:sldId id="294" r:id="rId99"/>
    <p:sldId id="295" r:id="rId100"/>
    <p:sldId id="463" r:id="rId101"/>
    <p:sldId id="464" r:id="rId102"/>
    <p:sldId id="461" r:id="rId103"/>
    <p:sldId id="462" r:id="rId104"/>
    <p:sldId id="435" r:id="rId105"/>
    <p:sldId id="434" r:id="rId106"/>
    <p:sldId id="442" r:id="rId107"/>
    <p:sldId id="443" r:id="rId108"/>
    <p:sldId id="296" r:id="rId109"/>
    <p:sldId id="366" r:id="rId110"/>
    <p:sldId id="297" r:id="rId111"/>
    <p:sldId id="514" r:id="rId112"/>
    <p:sldId id="515" r:id="rId113"/>
    <p:sldId id="516" r:id="rId114"/>
    <p:sldId id="524" r:id="rId115"/>
    <p:sldId id="525" r:id="rId116"/>
    <p:sldId id="517" r:id="rId117"/>
    <p:sldId id="518" r:id="rId118"/>
    <p:sldId id="519" r:id="rId119"/>
    <p:sldId id="520" r:id="rId120"/>
    <p:sldId id="548" r:id="rId121"/>
    <p:sldId id="549" r:id="rId122"/>
    <p:sldId id="550" r:id="rId123"/>
    <p:sldId id="551" r:id="rId124"/>
    <p:sldId id="552" r:id="rId125"/>
    <p:sldId id="556" r:id="rId126"/>
    <p:sldId id="557" r:id="rId127"/>
    <p:sldId id="558" r:id="rId128"/>
    <p:sldId id="553" r:id="rId129"/>
    <p:sldId id="554" r:id="rId130"/>
    <p:sldId id="555" r:id="rId131"/>
    <p:sldId id="559" r:id="rId132"/>
    <p:sldId id="560" r:id="rId133"/>
    <p:sldId id="561" r:id="rId134"/>
    <p:sldId id="394" r:id="rId135"/>
    <p:sldId id="526" r:id="rId136"/>
    <p:sldId id="539" r:id="rId137"/>
    <p:sldId id="540" r:id="rId138"/>
    <p:sldId id="541" r:id="rId139"/>
    <p:sldId id="542" r:id="rId140"/>
    <p:sldId id="543" r:id="rId141"/>
    <p:sldId id="544" r:id="rId142"/>
    <p:sldId id="545" r:id="rId143"/>
    <p:sldId id="546" r:id="rId144"/>
    <p:sldId id="547" r:id="rId145"/>
    <p:sldId id="538" r:id="rId146"/>
    <p:sldId id="527" r:id="rId147"/>
    <p:sldId id="528" r:id="rId148"/>
    <p:sldId id="529" r:id="rId149"/>
    <p:sldId id="530" r:id="rId150"/>
    <p:sldId id="531" r:id="rId151"/>
    <p:sldId id="532" r:id="rId152"/>
    <p:sldId id="533" r:id="rId153"/>
    <p:sldId id="534" r:id="rId15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srgbClr val="FF0000"/>
    </p:penClr>
  </p:showPr>
  <p:clrMru>
    <a:srgbClr val="FFCC66"/>
    <a:srgbClr val="FF99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758" autoAdjust="0"/>
    <p:restoredTop sz="99623" autoAdjust="0"/>
  </p:normalViewPr>
  <p:slideViewPr>
    <p:cSldViewPr>
      <p:cViewPr>
        <p:scale>
          <a:sx n="100" d="100"/>
          <a:sy n="100" d="100"/>
        </p:scale>
        <p:origin x="-684" y="-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26F3B-121A-4655-A8C4-566475C51BC4}" type="datetimeFigureOut">
              <a:rPr lang="ru-RU" smtClean="0"/>
              <a:pPr/>
              <a:t>27.02.2020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ED5E7-B7A9-483A-97B9-38AF8672171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D5E7-B7A9-483A-97B9-38AF86721714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23658C-F6DA-412E-9357-E9C25EE783FA}" type="datetime1">
              <a:rPr lang="ru-RU" smtClean="0"/>
              <a:pPr/>
              <a:t>27.02.2020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8E1F81-96BF-4E13-BEC0-C92A3D59F9C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39216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88" y="0"/>
            <a:ext cx="9148762" cy="6851650"/>
            <a:chOff x="1" y="0"/>
            <a:chExt cx="5763" cy="4316"/>
          </a:xfrm>
        </p:grpSpPr>
        <p:sp>
          <p:nvSpPr>
            <p:cNvPr id="95235" name="Freeform 3"/>
            <p:cNvSpPr>
              <a:spLocks/>
            </p:cNvSpPr>
            <p:nvPr/>
          </p:nvSpPr>
          <p:spPr bwMode="hidden">
            <a:xfrm>
              <a:off x="5045" y="2626"/>
              <a:ext cx="719" cy="1690"/>
            </a:xfrm>
            <a:custGeom>
              <a:avLst/>
              <a:gdLst/>
              <a:ahLst/>
              <a:cxnLst>
                <a:cxn ang="0">
                  <a:pos x="717" y="72"/>
                </a:cxn>
                <a:cxn ang="0">
                  <a:pos x="717" y="0"/>
                </a:cxn>
                <a:cxn ang="0">
                  <a:pos x="699" y="101"/>
                </a:cxn>
                <a:cxn ang="0">
                  <a:pos x="675" y="209"/>
                </a:cxn>
                <a:cxn ang="0">
                  <a:pos x="627" y="389"/>
                </a:cxn>
                <a:cxn ang="0">
                  <a:pos x="574" y="569"/>
                </a:cxn>
                <a:cxn ang="0">
                  <a:pos x="502" y="749"/>
                </a:cxn>
                <a:cxn ang="0">
                  <a:pos x="424" y="935"/>
                </a:cxn>
                <a:cxn ang="0">
                  <a:pos x="334" y="1121"/>
                </a:cxn>
                <a:cxn ang="0">
                  <a:pos x="233" y="1312"/>
                </a:cxn>
                <a:cxn ang="0">
                  <a:pos x="125" y="1498"/>
                </a:cxn>
                <a:cxn ang="0">
                  <a:pos x="0" y="1690"/>
                </a:cxn>
                <a:cxn ang="0">
                  <a:pos x="11" y="1690"/>
                </a:cxn>
                <a:cxn ang="0">
                  <a:pos x="137" y="1498"/>
                </a:cxn>
                <a:cxn ang="0">
                  <a:pos x="245" y="1312"/>
                </a:cxn>
                <a:cxn ang="0">
                  <a:pos x="346" y="1121"/>
                </a:cxn>
                <a:cxn ang="0">
                  <a:pos x="436" y="935"/>
                </a:cxn>
                <a:cxn ang="0">
                  <a:pos x="514" y="749"/>
                </a:cxn>
                <a:cxn ang="0">
                  <a:pos x="585" y="569"/>
                </a:cxn>
                <a:cxn ang="0">
                  <a:pos x="639" y="389"/>
                </a:cxn>
                <a:cxn ang="0">
                  <a:pos x="687" y="209"/>
                </a:cxn>
                <a:cxn ang="0">
                  <a:pos x="705" y="143"/>
                </a:cxn>
                <a:cxn ang="0">
                  <a:pos x="717" y="72"/>
                </a:cxn>
                <a:cxn ang="0">
                  <a:pos x="717" y="72"/>
                </a:cxn>
              </a:cxnLst>
              <a:rect l="0" t="0" r="r" b="b"/>
              <a:pathLst>
                <a:path w="717" h="1690">
                  <a:moveTo>
                    <a:pt x="717" y="72"/>
                  </a:moveTo>
                  <a:lnTo>
                    <a:pt x="717" y="0"/>
                  </a:lnTo>
                  <a:lnTo>
                    <a:pt x="699" y="101"/>
                  </a:lnTo>
                  <a:lnTo>
                    <a:pt x="675" y="209"/>
                  </a:lnTo>
                  <a:lnTo>
                    <a:pt x="627" y="389"/>
                  </a:lnTo>
                  <a:lnTo>
                    <a:pt x="574" y="569"/>
                  </a:lnTo>
                  <a:lnTo>
                    <a:pt x="502" y="749"/>
                  </a:lnTo>
                  <a:lnTo>
                    <a:pt x="424" y="935"/>
                  </a:lnTo>
                  <a:lnTo>
                    <a:pt x="334" y="1121"/>
                  </a:lnTo>
                  <a:lnTo>
                    <a:pt x="233" y="1312"/>
                  </a:lnTo>
                  <a:lnTo>
                    <a:pt x="125" y="1498"/>
                  </a:lnTo>
                  <a:lnTo>
                    <a:pt x="0" y="1690"/>
                  </a:lnTo>
                  <a:lnTo>
                    <a:pt x="11" y="1690"/>
                  </a:lnTo>
                  <a:lnTo>
                    <a:pt x="137" y="1498"/>
                  </a:lnTo>
                  <a:lnTo>
                    <a:pt x="245" y="1312"/>
                  </a:lnTo>
                  <a:lnTo>
                    <a:pt x="346" y="1121"/>
                  </a:lnTo>
                  <a:lnTo>
                    <a:pt x="436" y="935"/>
                  </a:lnTo>
                  <a:lnTo>
                    <a:pt x="514" y="749"/>
                  </a:lnTo>
                  <a:lnTo>
                    <a:pt x="585" y="569"/>
                  </a:lnTo>
                  <a:lnTo>
                    <a:pt x="639" y="389"/>
                  </a:lnTo>
                  <a:lnTo>
                    <a:pt x="687" y="209"/>
                  </a:lnTo>
                  <a:lnTo>
                    <a:pt x="705" y="143"/>
                  </a:lnTo>
                  <a:lnTo>
                    <a:pt x="717" y="72"/>
                  </a:lnTo>
                  <a:lnTo>
                    <a:pt x="717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36" name="Freeform 4"/>
            <p:cNvSpPr>
              <a:spLocks/>
            </p:cNvSpPr>
            <p:nvPr/>
          </p:nvSpPr>
          <p:spPr bwMode="hidden">
            <a:xfrm>
              <a:off x="5386" y="3794"/>
              <a:ext cx="378" cy="522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293" y="132"/>
                </a:cxn>
                <a:cxn ang="0">
                  <a:pos x="204" y="264"/>
                </a:cxn>
                <a:cxn ang="0">
                  <a:pos x="102" y="396"/>
                </a:cxn>
                <a:cxn ang="0">
                  <a:pos x="0" y="522"/>
                </a:cxn>
                <a:cxn ang="0">
                  <a:pos x="12" y="522"/>
                </a:cxn>
                <a:cxn ang="0">
                  <a:pos x="114" y="402"/>
                </a:cxn>
                <a:cxn ang="0">
                  <a:pos x="204" y="282"/>
                </a:cxn>
                <a:cxn ang="0">
                  <a:pos x="377" y="24"/>
                </a:cxn>
                <a:cxn ang="0">
                  <a:pos x="377" y="0"/>
                </a:cxn>
                <a:cxn ang="0">
                  <a:pos x="377" y="0"/>
                </a:cxn>
              </a:cxnLst>
              <a:rect l="0" t="0" r="r" b="b"/>
              <a:pathLst>
                <a:path w="377" h="522">
                  <a:moveTo>
                    <a:pt x="377" y="0"/>
                  </a:moveTo>
                  <a:lnTo>
                    <a:pt x="293" y="132"/>
                  </a:lnTo>
                  <a:lnTo>
                    <a:pt x="204" y="264"/>
                  </a:lnTo>
                  <a:lnTo>
                    <a:pt x="102" y="396"/>
                  </a:lnTo>
                  <a:lnTo>
                    <a:pt x="0" y="522"/>
                  </a:lnTo>
                  <a:lnTo>
                    <a:pt x="12" y="522"/>
                  </a:lnTo>
                  <a:lnTo>
                    <a:pt x="114" y="402"/>
                  </a:lnTo>
                  <a:lnTo>
                    <a:pt x="204" y="282"/>
                  </a:lnTo>
                  <a:lnTo>
                    <a:pt x="377" y="24"/>
                  </a:lnTo>
                  <a:lnTo>
                    <a:pt x="377" y="0"/>
                  </a:lnTo>
                  <a:lnTo>
                    <a:pt x="3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37" name="Freeform 5"/>
            <p:cNvSpPr>
              <a:spLocks/>
            </p:cNvSpPr>
            <p:nvPr/>
          </p:nvSpPr>
          <p:spPr bwMode="hidden">
            <a:xfrm>
              <a:off x="5680" y="4214"/>
              <a:ext cx="84" cy="10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18" y="102"/>
                </a:cxn>
                <a:cxn ang="0">
                  <a:pos x="48" y="60"/>
                </a:cxn>
                <a:cxn ang="0">
                  <a:pos x="84" y="24"/>
                </a:cxn>
                <a:cxn ang="0">
                  <a:pos x="84" y="0"/>
                </a:cxn>
                <a:cxn ang="0">
                  <a:pos x="42" y="54"/>
                </a:cxn>
                <a:cxn ang="0">
                  <a:pos x="0" y="102"/>
                </a:cxn>
                <a:cxn ang="0">
                  <a:pos x="0" y="102"/>
                </a:cxn>
              </a:cxnLst>
              <a:rect l="0" t="0" r="r" b="b"/>
              <a:pathLst>
                <a:path w="84" h="102">
                  <a:moveTo>
                    <a:pt x="0" y="102"/>
                  </a:moveTo>
                  <a:lnTo>
                    <a:pt x="18" y="102"/>
                  </a:lnTo>
                  <a:lnTo>
                    <a:pt x="48" y="60"/>
                  </a:lnTo>
                  <a:lnTo>
                    <a:pt x="84" y="24"/>
                  </a:lnTo>
                  <a:lnTo>
                    <a:pt x="84" y="0"/>
                  </a:lnTo>
                  <a:lnTo>
                    <a:pt x="42" y="54"/>
                  </a:lnTo>
                  <a:lnTo>
                    <a:pt x="0" y="102"/>
                  </a:lnTo>
                  <a:lnTo>
                    <a:pt x="0" y="10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288" y="0"/>
              <a:ext cx="5098" cy="4316"/>
              <a:chOff x="288" y="0"/>
              <a:chExt cx="5098" cy="4316"/>
            </a:xfrm>
          </p:grpSpPr>
          <p:sp>
            <p:nvSpPr>
              <p:cNvPr id="95239" name="Freeform 7"/>
              <p:cNvSpPr>
                <a:spLocks/>
              </p:cNvSpPr>
              <p:nvPr userDrawn="1"/>
            </p:nvSpPr>
            <p:spPr bwMode="hidden">
              <a:xfrm>
                <a:off x="2789" y="0"/>
                <a:ext cx="72" cy="43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0" y="4316"/>
                  </a:cxn>
                  <a:cxn ang="0">
                    <a:pos x="72" y="4316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72" h="4316">
                    <a:moveTo>
                      <a:pt x="0" y="0"/>
                    </a:moveTo>
                    <a:lnTo>
                      <a:pt x="60" y="4316"/>
                    </a:lnTo>
                    <a:lnTo>
                      <a:pt x="72" y="4316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0" name="Freeform 8"/>
              <p:cNvSpPr>
                <a:spLocks/>
              </p:cNvSpPr>
              <p:nvPr userDrawn="1"/>
            </p:nvSpPr>
            <p:spPr bwMode="hidden">
              <a:xfrm>
                <a:off x="3089" y="0"/>
                <a:ext cx="174" cy="4316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12" y="0"/>
                  </a:cxn>
                  <a:cxn ang="0">
                    <a:pos x="42" y="216"/>
                  </a:cxn>
                  <a:cxn ang="0">
                    <a:pos x="72" y="444"/>
                  </a:cxn>
                  <a:cxn ang="0">
                    <a:pos x="96" y="689"/>
                  </a:cxn>
                  <a:cxn ang="0">
                    <a:pos x="120" y="947"/>
                  </a:cxn>
                  <a:cxn ang="0">
                    <a:pos x="132" y="1211"/>
                  </a:cxn>
                  <a:cxn ang="0">
                    <a:pos x="150" y="1487"/>
                  </a:cxn>
                  <a:cxn ang="0">
                    <a:pos x="156" y="1768"/>
                  </a:cxn>
                  <a:cxn ang="0">
                    <a:pos x="162" y="2062"/>
                  </a:cxn>
                  <a:cxn ang="0">
                    <a:pos x="156" y="2644"/>
                  </a:cxn>
                  <a:cxn ang="0">
                    <a:pos x="126" y="3225"/>
                  </a:cxn>
                  <a:cxn ang="0">
                    <a:pos x="108" y="3507"/>
                  </a:cxn>
                  <a:cxn ang="0">
                    <a:pos x="78" y="3788"/>
                  </a:cxn>
                  <a:cxn ang="0">
                    <a:pos x="42" y="4058"/>
                  </a:cxn>
                  <a:cxn ang="0">
                    <a:pos x="0" y="4316"/>
                  </a:cxn>
                  <a:cxn ang="0">
                    <a:pos x="12" y="4316"/>
                  </a:cxn>
                  <a:cxn ang="0">
                    <a:pos x="54" y="4058"/>
                  </a:cxn>
                  <a:cxn ang="0">
                    <a:pos x="90" y="3782"/>
                  </a:cxn>
                  <a:cxn ang="0">
                    <a:pos x="120" y="3507"/>
                  </a:cxn>
                  <a:cxn ang="0">
                    <a:pos x="138" y="3219"/>
                  </a:cxn>
                  <a:cxn ang="0">
                    <a:pos x="168" y="2638"/>
                  </a:cxn>
                  <a:cxn ang="0">
                    <a:pos x="174" y="2056"/>
                  </a:cxn>
                  <a:cxn ang="0">
                    <a:pos x="168" y="1768"/>
                  </a:cxn>
                  <a:cxn ang="0">
                    <a:pos x="162" y="1487"/>
                  </a:cxn>
                  <a:cxn ang="0">
                    <a:pos x="144" y="1211"/>
                  </a:cxn>
                  <a:cxn ang="0">
                    <a:pos x="132" y="941"/>
                  </a:cxn>
                  <a:cxn ang="0">
                    <a:pos x="108" y="689"/>
                  </a:cxn>
                  <a:cxn ang="0">
                    <a:pos x="84" y="444"/>
                  </a:cxn>
                  <a:cxn ang="0">
                    <a:pos x="54" y="21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174" h="4316">
                    <a:moveTo>
                      <a:pt x="24" y="0"/>
                    </a:moveTo>
                    <a:lnTo>
                      <a:pt x="12" y="0"/>
                    </a:lnTo>
                    <a:lnTo>
                      <a:pt x="42" y="216"/>
                    </a:lnTo>
                    <a:lnTo>
                      <a:pt x="72" y="444"/>
                    </a:lnTo>
                    <a:lnTo>
                      <a:pt x="96" y="689"/>
                    </a:lnTo>
                    <a:lnTo>
                      <a:pt x="120" y="947"/>
                    </a:lnTo>
                    <a:lnTo>
                      <a:pt x="132" y="1211"/>
                    </a:lnTo>
                    <a:lnTo>
                      <a:pt x="150" y="1487"/>
                    </a:lnTo>
                    <a:lnTo>
                      <a:pt x="156" y="1768"/>
                    </a:lnTo>
                    <a:lnTo>
                      <a:pt x="162" y="2062"/>
                    </a:lnTo>
                    <a:lnTo>
                      <a:pt x="156" y="2644"/>
                    </a:lnTo>
                    <a:lnTo>
                      <a:pt x="126" y="3225"/>
                    </a:lnTo>
                    <a:lnTo>
                      <a:pt x="108" y="3507"/>
                    </a:lnTo>
                    <a:lnTo>
                      <a:pt x="78" y="3788"/>
                    </a:lnTo>
                    <a:lnTo>
                      <a:pt x="42" y="4058"/>
                    </a:lnTo>
                    <a:lnTo>
                      <a:pt x="0" y="4316"/>
                    </a:lnTo>
                    <a:lnTo>
                      <a:pt x="12" y="4316"/>
                    </a:lnTo>
                    <a:lnTo>
                      <a:pt x="54" y="4058"/>
                    </a:lnTo>
                    <a:lnTo>
                      <a:pt x="90" y="3782"/>
                    </a:lnTo>
                    <a:lnTo>
                      <a:pt x="120" y="3507"/>
                    </a:lnTo>
                    <a:lnTo>
                      <a:pt x="138" y="3219"/>
                    </a:lnTo>
                    <a:lnTo>
                      <a:pt x="168" y="2638"/>
                    </a:lnTo>
                    <a:lnTo>
                      <a:pt x="174" y="2056"/>
                    </a:lnTo>
                    <a:lnTo>
                      <a:pt x="168" y="1768"/>
                    </a:lnTo>
                    <a:lnTo>
                      <a:pt x="162" y="1487"/>
                    </a:lnTo>
                    <a:lnTo>
                      <a:pt x="144" y="1211"/>
                    </a:lnTo>
                    <a:lnTo>
                      <a:pt x="132" y="941"/>
                    </a:lnTo>
                    <a:lnTo>
                      <a:pt x="108" y="689"/>
                    </a:lnTo>
                    <a:lnTo>
                      <a:pt x="84" y="444"/>
                    </a:lnTo>
                    <a:lnTo>
                      <a:pt x="54" y="21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1" name="Freeform 9"/>
              <p:cNvSpPr>
                <a:spLocks/>
              </p:cNvSpPr>
              <p:nvPr userDrawn="1"/>
            </p:nvSpPr>
            <p:spPr bwMode="hidden">
              <a:xfrm>
                <a:off x="3358" y="0"/>
                <a:ext cx="337" cy="4316"/>
              </a:xfrm>
              <a:custGeom>
                <a:avLst/>
                <a:gdLst/>
                <a:ahLst/>
                <a:cxnLst>
                  <a:cxn ang="0">
                    <a:pos x="329" y="2014"/>
                  </a:cxn>
                  <a:cxn ang="0">
                    <a:pos x="317" y="1726"/>
                  </a:cxn>
                  <a:cxn ang="0">
                    <a:pos x="293" y="1445"/>
                  </a:cxn>
                  <a:cxn ang="0">
                    <a:pos x="263" y="1175"/>
                  </a:cxn>
                  <a:cxn ang="0">
                    <a:pos x="228" y="917"/>
                  </a:cxn>
                  <a:cxn ang="0">
                    <a:pos x="186" y="665"/>
                  </a:cxn>
                  <a:cxn ang="0">
                    <a:pos x="132" y="432"/>
                  </a:cxn>
                  <a:cxn ang="0">
                    <a:pos x="78" y="204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66" y="204"/>
                  </a:cxn>
                  <a:cxn ang="0">
                    <a:pos x="120" y="432"/>
                  </a:cxn>
                  <a:cxn ang="0">
                    <a:pos x="174" y="665"/>
                  </a:cxn>
                  <a:cxn ang="0">
                    <a:pos x="216" y="917"/>
                  </a:cxn>
                  <a:cxn ang="0">
                    <a:pos x="251" y="1175"/>
                  </a:cxn>
                  <a:cxn ang="0">
                    <a:pos x="281" y="1445"/>
                  </a:cxn>
                  <a:cxn ang="0">
                    <a:pos x="305" y="1726"/>
                  </a:cxn>
                  <a:cxn ang="0">
                    <a:pos x="317" y="2014"/>
                  </a:cxn>
                  <a:cxn ang="0">
                    <a:pos x="323" y="2314"/>
                  </a:cxn>
                  <a:cxn ang="0">
                    <a:pos x="317" y="2608"/>
                  </a:cxn>
                  <a:cxn ang="0">
                    <a:pos x="305" y="2907"/>
                  </a:cxn>
                  <a:cxn ang="0">
                    <a:pos x="281" y="3201"/>
                  </a:cxn>
                  <a:cxn ang="0">
                    <a:pos x="257" y="3489"/>
                  </a:cxn>
                  <a:cxn ang="0">
                    <a:pos x="216" y="3777"/>
                  </a:cxn>
                  <a:cxn ang="0">
                    <a:pos x="174" y="4052"/>
                  </a:cxn>
                  <a:cxn ang="0">
                    <a:pos x="120" y="4316"/>
                  </a:cxn>
                  <a:cxn ang="0">
                    <a:pos x="132" y="4316"/>
                  </a:cxn>
                  <a:cxn ang="0">
                    <a:pos x="186" y="4052"/>
                  </a:cxn>
                  <a:cxn ang="0">
                    <a:pos x="228" y="3777"/>
                  </a:cxn>
                  <a:cxn ang="0">
                    <a:pos x="269" y="3489"/>
                  </a:cxn>
                  <a:cxn ang="0">
                    <a:pos x="293" y="3201"/>
                  </a:cxn>
                  <a:cxn ang="0">
                    <a:pos x="317" y="2907"/>
                  </a:cxn>
                  <a:cxn ang="0">
                    <a:pos x="329" y="2608"/>
                  </a:cxn>
                  <a:cxn ang="0">
                    <a:pos x="335" y="2314"/>
                  </a:cxn>
                  <a:cxn ang="0">
                    <a:pos x="329" y="2014"/>
                  </a:cxn>
                  <a:cxn ang="0">
                    <a:pos x="329" y="2014"/>
                  </a:cxn>
                </a:cxnLst>
                <a:rect l="0" t="0" r="r" b="b"/>
                <a:pathLst>
                  <a:path w="335" h="4316">
                    <a:moveTo>
                      <a:pt x="329" y="2014"/>
                    </a:moveTo>
                    <a:lnTo>
                      <a:pt x="317" y="1726"/>
                    </a:lnTo>
                    <a:lnTo>
                      <a:pt x="293" y="1445"/>
                    </a:lnTo>
                    <a:lnTo>
                      <a:pt x="263" y="1175"/>
                    </a:lnTo>
                    <a:lnTo>
                      <a:pt x="228" y="917"/>
                    </a:lnTo>
                    <a:lnTo>
                      <a:pt x="186" y="665"/>
                    </a:lnTo>
                    <a:lnTo>
                      <a:pt x="132" y="432"/>
                    </a:lnTo>
                    <a:lnTo>
                      <a:pt x="78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6" y="204"/>
                    </a:lnTo>
                    <a:lnTo>
                      <a:pt x="120" y="432"/>
                    </a:lnTo>
                    <a:lnTo>
                      <a:pt x="174" y="665"/>
                    </a:lnTo>
                    <a:lnTo>
                      <a:pt x="216" y="917"/>
                    </a:lnTo>
                    <a:lnTo>
                      <a:pt x="251" y="1175"/>
                    </a:lnTo>
                    <a:lnTo>
                      <a:pt x="281" y="1445"/>
                    </a:lnTo>
                    <a:lnTo>
                      <a:pt x="305" y="1726"/>
                    </a:lnTo>
                    <a:lnTo>
                      <a:pt x="317" y="2014"/>
                    </a:lnTo>
                    <a:lnTo>
                      <a:pt x="323" y="2314"/>
                    </a:lnTo>
                    <a:lnTo>
                      <a:pt x="317" y="2608"/>
                    </a:lnTo>
                    <a:lnTo>
                      <a:pt x="305" y="2907"/>
                    </a:lnTo>
                    <a:lnTo>
                      <a:pt x="281" y="3201"/>
                    </a:lnTo>
                    <a:lnTo>
                      <a:pt x="257" y="3489"/>
                    </a:lnTo>
                    <a:lnTo>
                      <a:pt x="216" y="3777"/>
                    </a:lnTo>
                    <a:lnTo>
                      <a:pt x="174" y="4052"/>
                    </a:lnTo>
                    <a:lnTo>
                      <a:pt x="120" y="4316"/>
                    </a:lnTo>
                    <a:lnTo>
                      <a:pt x="132" y="4316"/>
                    </a:lnTo>
                    <a:lnTo>
                      <a:pt x="186" y="4052"/>
                    </a:lnTo>
                    <a:lnTo>
                      <a:pt x="228" y="3777"/>
                    </a:lnTo>
                    <a:lnTo>
                      <a:pt x="269" y="3489"/>
                    </a:lnTo>
                    <a:lnTo>
                      <a:pt x="293" y="3201"/>
                    </a:lnTo>
                    <a:lnTo>
                      <a:pt x="317" y="2907"/>
                    </a:lnTo>
                    <a:lnTo>
                      <a:pt x="329" y="2608"/>
                    </a:lnTo>
                    <a:lnTo>
                      <a:pt x="335" y="2314"/>
                    </a:lnTo>
                    <a:lnTo>
                      <a:pt x="329" y="2014"/>
                    </a:lnTo>
                    <a:lnTo>
                      <a:pt x="329" y="20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2" name="Freeform 10"/>
              <p:cNvSpPr>
                <a:spLocks/>
              </p:cNvSpPr>
              <p:nvPr userDrawn="1"/>
            </p:nvSpPr>
            <p:spPr bwMode="hidden">
              <a:xfrm>
                <a:off x="3676" y="0"/>
                <a:ext cx="427" cy="4316"/>
              </a:xfrm>
              <a:custGeom>
                <a:avLst/>
                <a:gdLst/>
                <a:ahLst/>
                <a:cxnLst>
                  <a:cxn ang="0">
                    <a:pos x="413" y="1924"/>
                  </a:cxn>
                  <a:cxn ang="0">
                    <a:pos x="395" y="1690"/>
                  </a:cxn>
                  <a:cxn ang="0">
                    <a:pos x="365" y="1457"/>
                  </a:cxn>
                  <a:cxn ang="0">
                    <a:pos x="329" y="1229"/>
                  </a:cxn>
                  <a:cxn ang="0">
                    <a:pos x="281" y="1001"/>
                  </a:cxn>
                  <a:cxn ang="0">
                    <a:pos x="227" y="761"/>
                  </a:cxn>
                  <a:cxn ang="0">
                    <a:pos x="162" y="522"/>
                  </a:cxn>
                  <a:cxn ang="0">
                    <a:pos x="90" y="27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84" y="270"/>
                  </a:cxn>
                  <a:cxn ang="0">
                    <a:pos x="156" y="522"/>
                  </a:cxn>
                  <a:cxn ang="0">
                    <a:pos x="216" y="767"/>
                  </a:cxn>
                  <a:cxn ang="0">
                    <a:pos x="275" y="1001"/>
                  </a:cxn>
                  <a:cxn ang="0">
                    <a:pos x="317" y="1235"/>
                  </a:cxn>
                  <a:cxn ang="0">
                    <a:pos x="353" y="1463"/>
                  </a:cxn>
                  <a:cxn ang="0">
                    <a:pos x="383" y="1690"/>
                  </a:cxn>
                  <a:cxn ang="0">
                    <a:pos x="401" y="1924"/>
                  </a:cxn>
                  <a:cxn ang="0">
                    <a:pos x="413" y="2188"/>
                  </a:cxn>
                  <a:cxn ang="0">
                    <a:pos x="407" y="2458"/>
                  </a:cxn>
                  <a:cxn ang="0">
                    <a:pos x="395" y="2733"/>
                  </a:cxn>
                  <a:cxn ang="0">
                    <a:pos x="365" y="3021"/>
                  </a:cxn>
                  <a:cxn ang="0">
                    <a:pos x="329" y="3321"/>
                  </a:cxn>
                  <a:cxn ang="0">
                    <a:pos x="275" y="3639"/>
                  </a:cxn>
                  <a:cxn ang="0">
                    <a:pos x="204" y="3968"/>
                  </a:cxn>
                  <a:cxn ang="0">
                    <a:pos x="126" y="4316"/>
                  </a:cxn>
                  <a:cxn ang="0">
                    <a:pos x="138" y="4316"/>
                  </a:cxn>
                  <a:cxn ang="0">
                    <a:pos x="216" y="3968"/>
                  </a:cxn>
                  <a:cxn ang="0">
                    <a:pos x="287" y="3639"/>
                  </a:cxn>
                  <a:cxn ang="0">
                    <a:pos x="341" y="3321"/>
                  </a:cxn>
                  <a:cxn ang="0">
                    <a:pos x="377" y="3021"/>
                  </a:cxn>
                  <a:cxn ang="0">
                    <a:pos x="407" y="2733"/>
                  </a:cxn>
                  <a:cxn ang="0">
                    <a:pos x="419" y="2458"/>
                  </a:cxn>
                  <a:cxn ang="0">
                    <a:pos x="425" y="2188"/>
                  </a:cxn>
                  <a:cxn ang="0">
                    <a:pos x="413" y="1924"/>
                  </a:cxn>
                  <a:cxn ang="0">
                    <a:pos x="413" y="1924"/>
                  </a:cxn>
                </a:cxnLst>
                <a:rect l="0" t="0" r="r" b="b"/>
                <a:pathLst>
                  <a:path w="425" h="4316">
                    <a:moveTo>
                      <a:pt x="413" y="1924"/>
                    </a:moveTo>
                    <a:lnTo>
                      <a:pt x="395" y="1690"/>
                    </a:lnTo>
                    <a:lnTo>
                      <a:pt x="365" y="1457"/>
                    </a:lnTo>
                    <a:lnTo>
                      <a:pt x="329" y="1229"/>
                    </a:lnTo>
                    <a:lnTo>
                      <a:pt x="281" y="1001"/>
                    </a:lnTo>
                    <a:lnTo>
                      <a:pt x="227" y="761"/>
                    </a:lnTo>
                    <a:lnTo>
                      <a:pt x="162" y="522"/>
                    </a:lnTo>
                    <a:lnTo>
                      <a:pt x="90" y="27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84" y="270"/>
                    </a:lnTo>
                    <a:lnTo>
                      <a:pt x="156" y="522"/>
                    </a:lnTo>
                    <a:lnTo>
                      <a:pt x="216" y="767"/>
                    </a:lnTo>
                    <a:lnTo>
                      <a:pt x="275" y="1001"/>
                    </a:lnTo>
                    <a:lnTo>
                      <a:pt x="317" y="1235"/>
                    </a:lnTo>
                    <a:lnTo>
                      <a:pt x="353" y="1463"/>
                    </a:lnTo>
                    <a:lnTo>
                      <a:pt x="383" y="1690"/>
                    </a:lnTo>
                    <a:lnTo>
                      <a:pt x="401" y="1924"/>
                    </a:lnTo>
                    <a:lnTo>
                      <a:pt x="413" y="2188"/>
                    </a:lnTo>
                    <a:lnTo>
                      <a:pt x="407" y="2458"/>
                    </a:lnTo>
                    <a:lnTo>
                      <a:pt x="395" y="2733"/>
                    </a:lnTo>
                    <a:lnTo>
                      <a:pt x="365" y="3021"/>
                    </a:lnTo>
                    <a:lnTo>
                      <a:pt x="329" y="3321"/>
                    </a:lnTo>
                    <a:lnTo>
                      <a:pt x="275" y="3639"/>
                    </a:lnTo>
                    <a:lnTo>
                      <a:pt x="204" y="3968"/>
                    </a:lnTo>
                    <a:lnTo>
                      <a:pt x="126" y="4316"/>
                    </a:lnTo>
                    <a:lnTo>
                      <a:pt x="138" y="4316"/>
                    </a:lnTo>
                    <a:lnTo>
                      <a:pt x="216" y="3968"/>
                    </a:lnTo>
                    <a:lnTo>
                      <a:pt x="287" y="3639"/>
                    </a:lnTo>
                    <a:lnTo>
                      <a:pt x="341" y="3321"/>
                    </a:lnTo>
                    <a:lnTo>
                      <a:pt x="377" y="3021"/>
                    </a:lnTo>
                    <a:lnTo>
                      <a:pt x="407" y="2733"/>
                    </a:lnTo>
                    <a:lnTo>
                      <a:pt x="419" y="2458"/>
                    </a:lnTo>
                    <a:lnTo>
                      <a:pt x="425" y="2188"/>
                    </a:lnTo>
                    <a:lnTo>
                      <a:pt x="413" y="1924"/>
                    </a:lnTo>
                    <a:lnTo>
                      <a:pt x="413" y="192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3" name="Freeform 11"/>
              <p:cNvSpPr>
                <a:spLocks/>
              </p:cNvSpPr>
              <p:nvPr userDrawn="1"/>
            </p:nvSpPr>
            <p:spPr bwMode="hidden">
              <a:xfrm>
                <a:off x="3946" y="0"/>
                <a:ext cx="558" cy="4316"/>
              </a:xfrm>
              <a:custGeom>
                <a:avLst/>
                <a:gdLst/>
                <a:ahLst/>
                <a:cxnLst>
                  <a:cxn ang="0">
                    <a:pos x="556" y="2020"/>
                  </a:cxn>
                  <a:cxn ang="0">
                    <a:pos x="538" y="1732"/>
                  </a:cxn>
                  <a:cxn ang="0">
                    <a:pos x="503" y="1445"/>
                  </a:cxn>
                  <a:cxn ang="0">
                    <a:pos x="455" y="1175"/>
                  </a:cxn>
                  <a:cxn ang="0">
                    <a:pos x="395" y="911"/>
                  </a:cxn>
                  <a:cxn ang="0">
                    <a:pos x="317" y="659"/>
                  </a:cxn>
                  <a:cxn ang="0">
                    <a:pos x="228" y="426"/>
                  </a:cxn>
                  <a:cxn ang="0">
                    <a:pos x="126" y="204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14" y="204"/>
                  </a:cxn>
                  <a:cxn ang="0">
                    <a:pos x="216" y="426"/>
                  </a:cxn>
                  <a:cxn ang="0">
                    <a:pos x="305" y="659"/>
                  </a:cxn>
                  <a:cxn ang="0">
                    <a:pos x="383" y="911"/>
                  </a:cxn>
                  <a:cxn ang="0">
                    <a:pos x="443" y="1175"/>
                  </a:cxn>
                  <a:cxn ang="0">
                    <a:pos x="491" y="1445"/>
                  </a:cxn>
                  <a:cxn ang="0">
                    <a:pos x="526" y="1732"/>
                  </a:cxn>
                  <a:cxn ang="0">
                    <a:pos x="544" y="2020"/>
                  </a:cxn>
                  <a:cxn ang="0">
                    <a:pos x="544" y="2326"/>
                  </a:cxn>
                  <a:cxn ang="0">
                    <a:pos x="532" y="2632"/>
                  </a:cxn>
                  <a:cxn ang="0">
                    <a:pos x="503" y="2931"/>
                  </a:cxn>
                  <a:cxn ang="0">
                    <a:pos x="455" y="3225"/>
                  </a:cxn>
                  <a:cxn ang="0">
                    <a:pos x="389" y="3513"/>
                  </a:cxn>
                  <a:cxn ang="0">
                    <a:pos x="311" y="3788"/>
                  </a:cxn>
                  <a:cxn ang="0">
                    <a:pos x="216" y="4058"/>
                  </a:cxn>
                  <a:cxn ang="0">
                    <a:pos x="102" y="4316"/>
                  </a:cxn>
                  <a:cxn ang="0">
                    <a:pos x="114" y="4316"/>
                  </a:cxn>
                  <a:cxn ang="0">
                    <a:pos x="228" y="4058"/>
                  </a:cxn>
                  <a:cxn ang="0">
                    <a:pos x="323" y="3788"/>
                  </a:cxn>
                  <a:cxn ang="0">
                    <a:pos x="401" y="3513"/>
                  </a:cxn>
                  <a:cxn ang="0">
                    <a:pos x="467" y="3225"/>
                  </a:cxn>
                  <a:cxn ang="0">
                    <a:pos x="515" y="2931"/>
                  </a:cxn>
                  <a:cxn ang="0">
                    <a:pos x="544" y="2632"/>
                  </a:cxn>
                  <a:cxn ang="0">
                    <a:pos x="556" y="2326"/>
                  </a:cxn>
                  <a:cxn ang="0">
                    <a:pos x="556" y="2020"/>
                  </a:cxn>
                  <a:cxn ang="0">
                    <a:pos x="556" y="2020"/>
                  </a:cxn>
                </a:cxnLst>
                <a:rect l="0" t="0" r="r" b="b"/>
                <a:pathLst>
                  <a:path w="556" h="4316">
                    <a:moveTo>
                      <a:pt x="556" y="2020"/>
                    </a:moveTo>
                    <a:lnTo>
                      <a:pt x="538" y="1732"/>
                    </a:lnTo>
                    <a:lnTo>
                      <a:pt x="503" y="1445"/>
                    </a:lnTo>
                    <a:lnTo>
                      <a:pt x="455" y="1175"/>
                    </a:lnTo>
                    <a:lnTo>
                      <a:pt x="395" y="911"/>
                    </a:lnTo>
                    <a:lnTo>
                      <a:pt x="317" y="659"/>
                    </a:lnTo>
                    <a:lnTo>
                      <a:pt x="228" y="426"/>
                    </a:lnTo>
                    <a:lnTo>
                      <a:pt x="126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14" y="204"/>
                    </a:lnTo>
                    <a:lnTo>
                      <a:pt x="216" y="426"/>
                    </a:lnTo>
                    <a:lnTo>
                      <a:pt x="305" y="659"/>
                    </a:lnTo>
                    <a:lnTo>
                      <a:pt x="383" y="911"/>
                    </a:lnTo>
                    <a:lnTo>
                      <a:pt x="443" y="1175"/>
                    </a:lnTo>
                    <a:lnTo>
                      <a:pt x="491" y="1445"/>
                    </a:lnTo>
                    <a:lnTo>
                      <a:pt x="526" y="1732"/>
                    </a:lnTo>
                    <a:lnTo>
                      <a:pt x="544" y="2020"/>
                    </a:lnTo>
                    <a:lnTo>
                      <a:pt x="544" y="2326"/>
                    </a:lnTo>
                    <a:lnTo>
                      <a:pt x="532" y="2632"/>
                    </a:lnTo>
                    <a:lnTo>
                      <a:pt x="503" y="2931"/>
                    </a:lnTo>
                    <a:lnTo>
                      <a:pt x="455" y="3225"/>
                    </a:lnTo>
                    <a:lnTo>
                      <a:pt x="389" y="3513"/>
                    </a:lnTo>
                    <a:lnTo>
                      <a:pt x="311" y="3788"/>
                    </a:lnTo>
                    <a:lnTo>
                      <a:pt x="216" y="4058"/>
                    </a:lnTo>
                    <a:lnTo>
                      <a:pt x="102" y="4316"/>
                    </a:lnTo>
                    <a:lnTo>
                      <a:pt x="114" y="4316"/>
                    </a:lnTo>
                    <a:lnTo>
                      <a:pt x="228" y="4058"/>
                    </a:lnTo>
                    <a:lnTo>
                      <a:pt x="323" y="3788"/>
                    </a:lnTo>
                    <a:lnTo>
                      <a:pt x="401" y="3513"/>
                    </a:lnTo>
                    <a:lnTo>
                      <a:pt x="467" y="3225"/>
                    </a:lnTo>
                    <a:lnTo>
                      <a:pt x="515" y="2931"/>
                    </a:lnTo>
                    <a:lnTo>
                      <a:pt x="544" y="2632"/>
                    </a:lnTo>
                    <a:lnTo>
                      <a:pt x="556" y="2326"/>
                    </a:lnTo>
                    <a:lnTo>
                      <a:pt x="556" y="2020"/>
                    </a:lnTo>
                    <a:lnTo>
                      <a:pt x="556" y="202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4" name="Freeform 12"/>
              <p:cNvSpPr>
                <a:spLocks/>
              </p:cNvSpPr>
              <p:nvPr userDrawn="1"/>
            </p:nvSpPr>
            <p:spPr bwMode="hidden">
              <a:xfrm>
                <a:off x="4246" y="0"/>
                <a:ext cx="690" cy="4316"/>
              </a:xfrm>
              <a:custGeom>
                <a:avLst/>
                <a:gdLst/>
                <a:ahLst/>
                <a:cxnLst>
                  <a:cxn ang="0">
                    <a:pos x="688" y="2086"/>
                  </a:cxn>
                  <a:cxn ang="0">
                    <a:pos x="670" y="1810"/>
                  </a:cxn>
                  <a:cxn ang="0">
                    <a:pos x="634" y="1541"/>
                  </a:cxn>
                  <a:cxn ang="0">
                    <a:pos x="574" y="1271"/>
                  </a:cxn>
                  <a:cxn ang="0">
                    <a:pos x="497" y="1007"/>
                  </a:cxn>
                  <a:cxn ang="0">
                    <a:pos x="401" y="749"/>
                  </a:cxn>
                  <a:cxn ang="0">
                    <a:pos x="293" y="492"/>
                  </a:cxn>
                  <a:cxn ang="0">
                    <a:pos x="162" y="24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50" y="240"/>
                  </a:cxn>
                  <a:cxn ang="0">
                    <a:pos x="281" y="492"/>
                  </a:cxn>
                  <a:cxn ang="0">
                    <a:pos x="389" y="749"/>
                  </a:cxn>
                  <a:cxn ang="0">
                    <a:pos x="485" y="1007"/>
                  </a:cxn>
                  <a:cxn ang="0">
                    <a:pos x="562" y="1271"/>
                  </a:cxn>
                  <a:cxn ang="0">
                    <a:pos x="622" y="1541"/>
                  </a:cxn>
                  <a:cxn ang="0">
                    <a:pos x="658" y="1810"/>
                  </a:cxn>
                  <a:cxn ang="0">
                    <a:pos x="676" y="2086"/>
                  </a:cxn>
                  <a:cxn ang="0">
                    <a:pos x="676" y="2368"/>
                  </a:cxn>
                  <a:cxn ang="0">
                    <a:pos x="658" y="2650"/>
                  </a:cxn>
                  <a:cxn ang="0">
                    <a:pos x="616" y="2931"/>
                  </a:cxn>
                  <a:cxn ang="0">
                    <a:pos x="556" y="3213"/>
                  </a:cxn>
                  <a:cxn ang="0">
                    <a:pos x="473" y="3495"/>
                  </a:cxn>
                  <a:cxn ang="0">
                    <a:pos x="371" y="3777"/>
                  </a:cxn>
                  <a:cxn ang="0">
                    <a:pos x="251" y="4046"/>
                  </a:cxn>
                  <a:cxn ang="0">
                    <a:pos x="114" y="4316"/>
                  </a:cxn>
                  <a:cxn ang="0">
                    <a:pos x="126" y="4316"/>
                  </a:cxn>
                  <a:cxn ang="0">
                    <a:pos x="263" y="4046"/>
                  </a:cxn>
                  <a:cxn ang="0">
                    <a:pos x="383" y="3777"/>
                  </a:cxn>
                  <a:cxn ang="0">
                    <a:pos x="485" y="3495"/>
                  </a:cxn>
                  <a:cxn ang="0">
                    <a:pos x="568" y="3219"/>
                  </a:cxn>
                  <a:cxn ang="0">
                    <a:pos x="628" y="2937"/>
                  </a:cxn>
                  <a:cxn ang="0">
                    <a:pos x="670" y="2656"/>
                  </a:cxn>
                  <a:cxn ang="0">
                    <a:pos x="688" y="2368"/>
                  </a:cxn>
                  <a:cxn ang="0">
                    <a:pos x="688" y="2086"/>
                  </a:cxn>
                  <a:cxn ang="0">
                    <a:pos x="688" y="2086"/>
                  </a:cxn>
                </a:cxnLst>
                <a:rect l="0" t="0" r="r" b="b"/>
                <a:pathLst>
                  <a:path w="688" h="4316">
                    <a:moveTo>
                      <a:pt x="688" y="2086"/>
                    </a:moveTo>
                    <a:lnTo>
                      <a:pt x="670" y="1810"/>
                    </a:lnTo>
                    <a:lnTo>
                      <a:pt x="634" y="1541"/>
                    </a:lnTo>
                    <a:lnTo>
                      <a:pt x="574" y="1271"/>
                    </a:lnTo>
                    <a:lnTo>
                      <a:pt x="497" y="1007"/>
                    </a:lnTo>
                    <a:lnTo>
                      <a:pt x="401" y="749"/>
                    </a:lnTo>
                    <a:lnTo>
                      <a:pt x="293" y="492"/>
                    </a:lnTo>
                    <a:lnTo>
                      <a:pt x="162" y="24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50" y="240"/>
                    </a:lnTo>
                    <a:lnTo>
                      <a:pt x="281" y="492"/>
                    </a:lnTo>
                    <a:lnTo>
                      <a:pt x="389" y="749"/>
                    </a:lnTo>
                    <a:lnTo>
                      <a:pt x="485" y="1007"/>
                    </a:lnTo>
                    <a:lnTo>
                      <a:pt x="562" y="1271"/>
                    </a:lnTo>
                    <a:lnTo>
                      <a:pt x="622" y="1541"/>
                    </a:lnTo>
                    <a:lnTo>
                      <a:pt x="658" y="1810"/>
                    </a:lnTo>
                    <a:lnTo>
                      <a:pt x="676" y="2086"/>
                    </a:lnTo>
                    <a:lnTo>
                      <a:pt x="676" y="2368"/>
                    </a:lnTo>
                    <a:lnTo>
                      <a:pt x="658" y="2650"/>
                    </a:lnTo>
                    <a:lnTo>
                      <a:pt x="616" y="2931"/>
                    </a:lnTo>
                    <a:lnTo>
                      <a:pt x="556" y="3213"/>
                    </a:lnTo>
                    <a:lnTo>
                      <a:pt x="473" y="3495"/>
                    </a:lnTo>
                    <a:lnTo>
                      <a:pt x="371" y="3777"/>
                    </a:lnTo>
                    <a:lnTo>
                      <a:pt x="251" y="4046"/>
                    </a:lnTo>
                    <a:lnTo>
                      <a:pt x="114" y="4316"/>
                    </a:lnTo>
                    <a:lnTo>
                      <a:pt x="126" y="4316"/>
                    </a:lnTo>
                    <a:lnTo>
                      <a:pt x="263" y="4046"/>
                    </a:lnTo>
                    <a:lnTo>
                      <a:pt x="383" y="3777"/>
                    </a:lnTo>
                    <a:lnTo>
                      <a:pt x="485" y="3495"/>
                    </a:lnTo>
                    <a:lnTo>
                      <a:pt x="568" y="3219"/>
                    </a:lnTo>
                    <a:lnTo>
                      <a:pt x="628" y="2937"/>
                    </a:lnTo>
                    <a:lnTo>
                      <a:pt x="670" y="2656"/>
                    </a:lnTo>
                    <a:lnTo>
                      <a:pt x="688" y="2368"/>
                    </a:lnTo>
                    <a:lnTo>
                      <a:pt x="688" y="2086"/>
                    </a:lnTo>
                    <a:lnTo>
                      <a:pt x="688" y="208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5" name="Freeform 13"/>
              <p:cNvSpPr>
                <a:spLocks/>
              </p:cNvSpPr>
              <p:nvPr userDrawn="1"/>
            </p:nvSpPr>
            <p:spPr bwMode="hidden">
              <a:xfrm>
                <a:off x="4522" y="0"/>
                <a:ext cx="864" cy="4316"/>
              </a:xfrm>
              <a:custGeom>
                <a:avLst/>
                <a:gdLst/>
                <a:ahLst/>
                <a:cxnLst>
                  <a:cxn ang="0">
                    <a:pos x="855" y="2128"/>
                  </a:cxn>
                  <a:cxn ang="0">
                    <a:pos x="831" y="1834"/>
                  </a:cxn>
                  <a:cxn ang="0">
                    <a:pos x="808" y="1684"/>
                  </a:cxn>
                  <a:cxn ang="0">
                    <a:pos x="784" y="1541"/>
                  </a:cxn>
                  <a:cxn ang="0">
                    <a:pos x="748" y="1397"/>
                  </a:cxn>
                  <a:cxn ang="0">
                    <a:pos x="712" y="1253"/>
                  </a:cxn>
                  <a:cxn ang="0">
                    <a:pos x="664" y="1115"/>
                  </a:cxn>
                  <a:cxn ang="0">
                    <a:pos x="610" y="977"/>
                  </a:cxn>
                  <a:cxn ang="0">
                    <a:pos x="491" y="719"/>
                  </a:cxn>
                  <a:cxn ang="0">
                    <a:pos x="353" y="468"/>
                  </a:cxn>
                  <a:cxn ang="0">
                    <a:pos x="192" y="228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80" y="228"/>
                  </a:cxn>
                  <a:cxn ang="0">
                    <a:pos x="341" y="468"/>
                  </a:cxn>
                  <a:cxn ang="0">
                    <a:pos x="479" y="719"/>
                  </a:cxn>
                  <a:cxn ang="0">
                    <a:pos x="598" y="983"/>
                  </a:cxn>
                  <a:cxn ang="0">
                    <a:pos x="652" y="1121"/>
                  </a:cxn>
                  <a:cxn ang="0">
                    <a:pos x="700" y="1259"/>
                  </a:cxn>
                  <a:cxn ang="0">
                    <a:pos x="736" y="1403"/>
                  </a:cxn>
                  <a:cxn ang="0">
                    <a:pos x="772" y="1547"/>
                  </a:cxn>
                  <a:cxn ang="0">
                    <a:pos x="802" y="1690"/>
                  </a:cxn>
                  <a:cxn ang="0">
                    <a:pos x="819" y="1834"/>
                  </a:cxn>
                  <a:cxn ang="0">
                    <a:pos x="837" y="1984"/>
                  </a:cxn>
                  <a:cxn ang="0">
                    <a:pos x="843" y="2128"/>
                  </a:cxn>
                  <a:cxn ang="0">
                    <a:pos x="849" y="2278"/>
                  </a:cxn>
                  <a:cxn ang="0">
                    <a:pos x="843" y="2428"/>
                  </a:cxn>
                  <a:cxn ang="0">
                    <a:pos x="831" y="2572"/>
                  </a:cxn>
                  <a:cxn ang="0">
                    <a:pos x="819" y="2721"/>
                  </a:cxn>
                  <a:cxn ang="0">
                    <a:pos x="796" y="2865"/>
                  </a:cxn>
                  <a:cxn ang="0">
                    <a:pos x="766" y="3015"/>
                  </a:cxn>
                  <a:cxn ang="0">
                    <a:pos x="724" y="3159"/>
                  </a:cxn>
                  <a:cxn ang="0">
                    <a:pos x="682" y="3303"/>
                  </a:cxn>
                  <a:cxn ang="0">
                    <a:pos x="586" y="3567"/>
                  </a:cxn>
                  <a:cxn ang="0">
                    <a:pos x="473" y="3824"/>
                  </a:cxn>
                  <a:cxn ang="0">
                    <a:pos x="335" y="4076"/>
                  </a:cxn>
                  <a:cxn ang="0">
                    <a:pos x="180" y="4316"/>
                  </a:cxn>
                  <a:cxn ang="0">
                    <a:pos x="192" y="4316"/>
                  </a:cxn>
                  <a:cxn ang="0">
                    <a:pos x="347" y="4076"/>
                  </a:cxn>
                  <a:cxn ang="0">
                    <a:pos x="485" y="3824"/>
                  </a:cxn>
                  <a:cxn ang="0">
                    <a:pos x="598" y="3573"/>
                  </a:cxn>
                  <a:cxn ang="0">
                    <a:pos x="694" y="3309"/>
                  </a:cxn>
                  <a:cxn ang="0">
                    <a:pos x="736" y="3165"/>
                  </a:cxn>
                  <a:cxn ang="0">
                    <a:pos x="778" y="3021"/>
                  </a:cxn>
                  <a:cxn ang="0">
                    <a:pos x="808" y="2871"/>
                  </a:cxn>
                  <a:cxn ang="0">
                    <a:pos x="831" y="2727"/>
                  </a:cxn>
                  <a:cxn ang="0">
                    <a:pos x="843" y="2578"/>
                  </a:cxn>
                  <a:cxn ang="0">
                    <a:pos x="855" y="2428"/>
                  </a:cxn>
                  <a:cxn ang="0">
                    <a:pos x="861" y="2278"/>
                  </a:cxn>
                  <a:cxn ang="0">
                    <a:pos x="855" y="2128"/>
                  </a:cxn>
                  <a:cxn ang="0">
                    <a:pos x="855" y="2128"/>
                  </a:cxn>
                </a:cxnLst>
                <a:rect l="0" t="0" r="r" b="b"/>
                <a:pathLst>
                  <a:path w="861" h="4316">
                    <a:moveTo>
                      <a:pt x="855" y="2128"/>
                    </a:moveTo>
                    <a:lnTo>
                      <a:pt x="831" y="1834"/>
                    </a:lnTo>
                    <a:lnTo>
                      <a:pt x="808" y="1684"/>
                    </a:lnTo>
                    <a:lnTo>
                      <a:pt x="784" y="1541"/>
                    </a:lnTo>
                    <a:lnTo>
                      <a:pt x="748" y="1397"/>
                    </a:lnTo>
                    <a:lnTo>
                      <a:pt x="712" y="1253"/>
                    </a:lnTo>
                    <a:lnTo>
                      <a:pt x="664" y="1115"/>
                    </a:lnTo>
                    <a:lnTo>
                      <a:pt x="610" y="977"/>
                    </a:lnTo>
                    <a:lnTo>
                      <a:pt x="491" y="719"/>
                    </a:lnTo>
                    <a:lnTo>
                      <a:pt x="353" y="468"/>
                    </a:lnTo>
                    <a:lnTo>
                      <a:pt x="192" y="2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80" y="228"/>
                    </a:lnTo>
                    <a:lnTo>
                      <a:pt x="341" y="468"/>
                    </a:lnTo>
                    <a:lnTo>
                      <a:pt x="479" y="719"/>
                    </a:lnTo>
                    <a:lnTo>
                      <a:pt x="598" y="983"/>
                    </a:lnTo>
                    <a:lnTo>
                      <a:pt x="652" y="1121"/>
                    </a:lnTo>
                    <a:lnTo>
                      <a:pt x="700" y="1259"/>
                    </a:lnTo>
                    <a:lnTo>
                      <a:pt x="736" y="1403"/>
                    </a:lnTo>
                    <a:lnTo>
                      <a:pt x="772" y="1547"/>
                    </a:lnTo>
                    <a:lnTo>
                      <a:pt x="802" y="1690"/>
                    </a:lnTo>
                    <a:lnTo>
                      <a:pt x="819" y="1834"/>
                    </a:lnTo>
                    <a:lnTo>
                      <a:pt x="837" y="1984"/>
                    </a:lnTo>
                    <a:lnTo>
                      <a:pt x="843" y="2128"/>
                    </a:lnTo>
                    <a:lnTo>
                      <a:pt x="849" y="2278"/>
                    </a:lnTo>
                    <a:lnTo>
                      <a:pt x="843" y="2428"/>
                    </a:lnTo>
                    <a:lnTo>
                      <a:pt x="831" y="2572"/>
                    </a:lnTo>
                    <a:lnTo>
                      <a:pt x="819" y="2721"/>
                    </a:lnTo>
                    <a:lnTo>
                      <a:pt x="796" y="2865"/>
                    </a:lnTo>
                    <a:lnTo>
                      <a:pt x="766" y="3015"/>
                    </a:lnTo>
                    <a:lnTo>
                      <a:pt x="724" y="3159"/>
                    </a:lnTo>
                    <a:lnTo>
                      <a:pt x="682" y="3303"/>
                    </a:lnTo>
                    <a:lnTo>
                      <a:pt x="586" y="3567"/>
                    </a:lnTo>
                    <a:lnTo>
                      <a:pt x="473" y="3824"/>
                    </a:lnTo>
                    <a:lnTo>
                      <a:pt x="335" y="4076"/>
                    </a:lnTo>
                    <a:lnTo>
                      <a:pt x="180" y="4316"/>
                    </a:lnTo>
                    <a:lnTo>
                      <a:pt x="192" y="4316"/>
                    </a:lnTo>
                    <a:lnTo>
                      <a:pt x="347" y="4076"/>
                    </a:lnTo>
                    <a:lnTo>
                      <a:pt x="485" y="3824"/>
                    </a:lnTo>
                    <a:lnTo>
                      <a:pt x="598" y="3573"/>
                    </a:lnTo>
                    <a:lnTo>
                      <a:pt x="694" y="3309"/>
                    </a:lnTo>
                    <a:lnTo>
                      <a:pt x="736" y="3165"/>
                    </a:lnTo>
                    <a:lnTo>
                      <a:pt x="778" y="3021"/>
                    </a:lnTo>
                    <a:lnTo>
                      <a:pt x="808" y="2871"/>
                    </a:lnTo>
                    <a:lnTo>
                      <a:pt x="831" y="2727"/>
                    </a:lnTo>
                    <a:lnTo>
                      <a:pt x="843" y="2578"/>
                    </a:lnTo>
                    <a:lnTo>
                      <a:pt x="855" y="2428"/>
                    </a:lnTo>
                    <a:lnTo>
                      <a:pt x="861" y="2278"/>
                    </a:lnTo>
                    <a:lnTo>
                      <a:pt x="855" y="2128"/>
                    </a:lnTo>
                    <a:lnTo>
                      <a:pt x="855" y="212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6" name="Freeform 14"/>
              <p:cNvSpPr>
                <a:spLocks/>
              </p:cNvSpPr>
              <p:nvPr userDrawn="1"/>
            </p:nvSpPr>
            <p:spPr bwMode="hidden">
              <a:xfrm>
                <a:off x="2399" y="0"/>
                <a:ext cx="150" cy="4316"/>
              </a:xfrm>
              <a:custGeom>
                <a:avLst/>
                <a:gdLst/>
                <a:ahLst/>
                <a:cxnLst>
                  <a:cxn ang="0">
                    <a:pos x="18" y="1942"/>
                  </a:cxn>
                  <a:cxn ang="0">
                    <a:pos x="30" y="1630"/>
                  </a:cxn>
                  <a:cxn ang="0">
                    <a:pos x="42" y="1331"/>
                  </a:cxn>
                  <a:cxn ang="0">
                    <a:pos x="59" y="1055"/>
                  </a:cxn>
                  <a:cxn ang="0">
                    <a:pos x="77" y="791"/>
                  </a:cxn>
                  <a:cxn ang="0">
                    <a:pos x="83" y="671"/>
                  </a:cxn>
                  <a:cxn ang="0">
                    <a:pos x="95" y="557"/>
                  </a:cxn>
                  <a:cxn ang="0">
                    <a:pos x="107" y="444"/>
                  </a:cxn>
                  <a:cxn ang="0">
                    <a:pos x="113" y="342"/>
                  </a:cxn>
                  <a:cxn ang="0">
                    <a:pos x="125" y="246"/>
                  </a:cxn>
                  <a:cxn ang="0">
                    <a:pos x="131" y="156"/>
                  </a:cxn>
                  <a:cxn ang="0">
                    <a:pos x="143" y="72"/>
                  </a:cxn>
                  <a:cxn ang="0">
                    <a:pos x="149" y="0"/>
                  </a:cxn>
                  <a:cxn ang="0">
                    <a:pos x="137" y="0"/>
                  </a:cxn>
                  <a:cxn ang="0">
                    <a:pos x="131" y="72"/>
                  </a:cxn>
                  <a:cxn ang="0">
                    <a:pos x="119" y="156"/>
                  </a:cxn>
                  <a:cxn ang="0">
                    <a:pos x="113" y="246"/>
                  </a:cxn>
                  <a:cxn ang="0">
                    <a:pos x="101" y="342"/>
                  </a:cxn>
                  <a:cxn ang="0">
                    <a:pos x="95" y="444"/>
                  </a:cxn>
                  <a:cxn ang="0">
                    <a:pos x="83" y="557"/>
                  </a:cxn>
                  <a:cxn ang="0">
                    <a:pos x="71" y="671"/>
                  </a:cxn>
                  <a:cxn ang="0">
                    <a:pos x="65" y="791"/>
                  </a:cxn>
                  <a:cxn ang="0">
                    <a:pos x="48" y="1055"/>
                  </a:cxn>
                  <a:cxn ang="0">
                    <a:pos x="30" y="1331"/>
                  </a:cxn>
                  <a:cxn ang="0">
                    <a:pos x="18" y="1630"/>
                  </a:cxn>
                  <a:cxn ang="0">
                    <a:pos x="6" y="1942"/>
                  </a:cxn>
                  <a:cxn ang="0">
                    <a:pos x="0" y="2278"/>
                  </a:cxn>
                  <a:cxn ang="0">
                    <a:pos x="6" y="2602"/>
                  </a:cxn>
                  <a:cxn ang="0">
                    <a:pos x="12" y="2919"/>
                  </a:cxn>
                  <a:cxn ang="0">
                    <a:pos x="24" y="3219"/>
                  </a:cxn>
                  <a:cxn ang="0">
                    <a:pos x="36" y="3513"/>
                  </a:cxn>
                  <a:cxn ang="0">
                    <a:pos x="59" y="3794"/>
                  </a:cxn>
                  <a:cxn ang="0">
                    <a:pos x="89" y="4058"/>
                  </a:cxn>
                  <a:cxn ang="0">
                    <a:pos x="125" y="4316"/>
                  </a:cxn>
                  <a:cxn ang="0">
                    <a:pos x="137" y="4316"/>
                  </a:cxn>
                  <a:cxn ang="0">
                    <a:pos x="101" y="4058"/>
                  </a:cxn>
                  <a:cxn ang="0">
                    <a:pos x="71" y="3794"/>
                  </a:cxn>
                  <a:cxn ang="0">
                    <a:pos x="48" y="3513"/>
                  </a:cxn>
                  <a:cxn ang="0">
                    <a:pos x="36" y="3225"/>
                  </a:cxn>
                  <a:cxn ang="0">
                    <a:pos x="24" y="2919"/>
                  </a:cxn>
                  <a:cxn ang="0">
                    <a:pos x="18" y="2608"/>
                  </a:cxn>
                  <a:cxn ang="0">
                    <a:pos x="12" y="2278"/>
                  </a:cxn>
                  <a:cxn ang="0">
                    <a:pos x="18" y="1942"/>
                  </a:cxn>
                  <a:cxn ang="0">
                    <a:pos x="18" y="1942"/>
                  </a:cxn>
                </a:cxnLst>
                <a:rect l="0" t="0" r="r" b="b"/>
                <a:pathLst>
                  <a:path w="149" h="4316">
                    <a:moveTo>
                      <a:pt x="18" y="1942"/>
                    </a:moveTo>
                    <a:lnTo>
                      <a:pt x="30" y="1630"/>
                    </a:lnTo>
                    <a:lnTo>
                      <a:pt x="42" y="1331"/>
                    </a:lnTo>
                    <a:lnTo>
                      <a:pt x="59" y="1055"/>
                    </a:lnTo>
                    <a:lnTo>
                      <a:pt x="77" y="791"/>
                    </a:lnTo>
                    <a:lnTo>
                      <a:pt x="83" y="671"/>
                    </a:lnTo>
                    <a:lnTo>
                      <a:pt x="95" y="557"/>
                    </a:lnTo>
                    <a:lnTo>
                      <a:pt x="107" y="444"/>
                    </a:lnTo>
                    <a:lnTo>
                      <a:pt x="113" y="342"/>
                    </a:lnTo>
                    <a:lnTo>
                      <a:pt x="125" y="246"/>
                    </a:lnTo>
                    <a:lnTo>
                      <a:pt x="131" y="156"/>
                    </a:lnTo>
                    <a:lnTo>
                      <a:pt x="143" y="72"/>
                    </a:lnTo>
                    <a:lnTo>
                      <a:pt x="149" y="0"/>
                    </a:lnTo>
                    <a:lnTo>
                      <a:pt x="137" y="0"/>
                    </a:lnTo>
                    <a:lnTo>
                      <a:pt x="131" y="72"/>
                    </a:lnTo>
                    <a:lnTo>
                      <a:pt x="119" y="156"/>
                    </a:lnTo>
                    <a:lnTo>
                      <a:pt x="113" y="246"/>
                    </a:lnTo>
                    <a:lnTo>
                      <a:pt x="101" y="342"/>
                    </a:lnTo>
                    <a:lnTo>
                      <a:pt x="95" y="444"/>
                    </a:lnTo>
                    <a:lnTo>
                      <a:pt x="83" y="557"/>
                    </a:lnTo>
                    <a:lnTo>
                      <a:pt x="71" y="671"/>
                    </a:lnTo>
                    <a:lnTo>
                      <a:pt x="65" y="791"/>
                    </a:lnTo>
                    <a:lnTo>
                      <a:pt x="48" y="1055"/>
                    </a:lnTo>
                    <a:lnTo>
                      <a:pt x="30" y="1331"/>
                    </a:lnTo>
                    <a:lnTo>
                      <a:pt x="18" y="1630"/>
                    </a:lnTo>
                    <a:lnTo>
                      <a:pt x="6" y="1942"/>
                    </a:lnTo>
                    <a:lnTo>
                      <a:pt x="0" y="2278"/>
                    </a:lnTo>
                    <a:lnTo>
                      <a:pt x="6" y="2602"/>
                    </a:lnTo>
                    <a:lnTo>
                      <a:pt x="12" y="2919"/>
                    </a:lnTo>
                    <a:lnTo>
                      <a:pt x="24" y="3219"/>
                    </a:lnTo>
                    <a:lnTo>
                      <a:pt x="36" y="3513"/>
                    </a:lnTo>
                    <a:lnTo>
                      <a:pt x="59" y="3794"/>
                    </a:lnTo>
                    <a:lnTo>
                      <a:pt x="89" y="4058"/>
                    </a:lnTo>
                    <a:lnTo>
                      <a:pt x="125" y="4316"/>
                    </a:lnTo>
                    <a:lnTo>
                      <a:pt x="137" y="4316"/>
                    </a:lnTo>
                    <a:lnTo>
                      <a:pt x="101" y="4058"/>
                    </a:lnTo>
                    <a:lnTo>
                      <a:pt x="71" y="3794"/>
                    </a:lnTo>
                    <a:lnTo>
                      <a:pt x="48" y="3513"/>
                    </a:lnTo>
                    <a:lnTo>
                      <a:pt x="36" y="3225"/>
                    </a:lnTo>
                    <a:lnTo>
                      <a:pt x="24" y="2919"/>
                    </a:lnTo>
                    <a:lnTo>
                      <a:pt x="18" y="2608"/>
                    </a:lnTo>
                    <a:lnTo>
                      <a:pt x="12" y="2278"/>
                    </a:lnTo>
                    <a:lnTo>
                      <a:pt x="18" y="1942"/>
                    </a:lnTo>
                    <a:lnTo>
                      <a:pt x="18" y="194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7" name="Freeform 15"/>
              <p:cNvSpPr>
                <a:spLocks/>
              </p:cNvSpPr>
              <p:nvPr userDrawn="1"/>
            </p:nvSpPr>
            <p:spPr bwMode="hidden">
              <a:xfrm>
                <a:off x="1967" y="0"/>
                <a:ext cx="300" cy="4316"/>
              </a:xfrm>
              <a:custGeom>
                <a:avLst/>
                <a:gdLst/>
                <a:ahLst/>
                <a:cxnLst>
                  <a:cxn ang="0">
                    <a:pos x="18" y="2062"/>
                  </a:cxn>
                  <a:cxn ang="0">
                    <a:pos x="30" y="1750"/>
                  </a:cxn>
                  <a:cxn ang="0">
                    <a:pos x="54" y="1451"/>
                  </a:cxn>
                  <a:cxn ang="0">
                    <a:pos x="84" y="1169"/>
                  </a:cxn>
                  <a:cxn ang="0">
                    <a:pos x="126" y="899"/>
                  </a:cxn>
                  <a:cxn ang="0">
                    <a:pos x="162" y="641"/>
                  </a:cxn>
                  <a:cxn ang="0">
                    <a:pos x="209" y="408"/>
                  </a:cxn>
                  <a:cxn ang="0">
                    <a:pos x="251" y="192"/>
                  </a:cxn>
                  <a:cxn ang="0">
                    <a:pos x="299" y="0"/>
                  </a:cxn>
                  <a:cxn ang="0">
                    <a:pos x="287" y="0"/>
                  </a:cxn>
                  <a:cxn ang="0">
                    <a:pos x="239" y="192"/>
                  </a:cxn>
                  <a:cxn ang="0">
                    <a:pos x="198" y="408"/>
                  </a:cxn>
                  <a:cxn ang="0">
                    <a:pos x="156" y="641"/>
                  </a:cxn>
                  <a:cxn ang="0">
                    <a:pos x="114" y="899"/>
                  </a:cxn>
                  <a:cxn ang="0">
                    <a:pos x="78" y="1169"/>
                  </a:cxn>
                  <a:cxn ang="0">
                    <a:pos x="48" y="1451"/>
                  </a:cxn>
                  <a:cxn ang="0">
                    <a:pos x="24" y="1750"/>
                  </a:cxn>
                  <a:cxn ang="0">
                    <a:pos x="6" y="2062"/>
                  </a:cxn>
                  <a:cxn ang="0">
                    <a:pos x="0" y="2374"/>
                  </a:cxn>
                  <a:cxn ang="0">
                    <a:pos x="12" y="2674"/>
                  </a:cxn>
                  <a:cxn ang="0">
                    <a:pos x="30" y="2973"/>
                  </a:cxn>
                  <a:cxn ang="0">
                    <a:pos x="54" y="3255"/>
                  </a:cxn>
                  <a:cxn ang="0">
                    <a:pos x="96" y="3537"/>
                  </a:cxn>
                  <a:cxn ang="0">
                    <a:pos x="144" y="3806"/>
                  </a:cxn>
                  <a:cxn ang="0">
                    <a:pos x="203" y="4064"/>
                  </a:cxn>
                  <a:cxn ang="0">
                    <a:pos x="275" y="4316"/>
                  </a:cxn>
                  <a:cxn ang="0">
                    <a:pos x="287" y="4316"/>
                  </a:cxn>
                  <a:cxn ang="0">
                    <a:pos x="215" y="4064"/>
                  </a:cxn>
                  <a:cxn ang="0">
                    <a:pos x="156" y="3806"/>
                  </a:cxn>
                  <a:cxn ang="0">
                    <a:pos x="108" y="3537"/>
                  </a:cxn>
                  <a:cxn ang="0">
                    <a:pos x="66" y="3261"/>
                  </a:cxn>
                  <a:cxn ang="0">
                    <a:pos x="42" y="2973"/>
                  </a:cxn>
                  <a:cxn ang="0">
                    <a:pos x="24" y="2680"/>
                  </a:cxn>
                  <a:cxn ang="0">
                    <a:pos x="12" y="2374"/>
                  </a:cxn>
                  <a:cxn ang="0">
                    <a:pos x="18" y="2062"/>
                  </a:cxn>
                  <a:cxn ang="0">
                    <a:pos x="18" y="2062"/>
                  </a:cxn>
                </a:cxnLst>
                <a:rect l="0" t="0" r="r" b="b"/>
                <a:pathLst>
                  <a:path w="299" h="4316">
                    <a:moveTo>
                      <a:pt x="18" y="2062"/>
                    </a:moveTo>
                    <a:lnTo>
                      <a:pt x="30" y="1750"/>
                    </a:lnTo>
                    <a:lnTo>
                      <a:pt x="54" y="1451"/>
                    </a:lnTo>
                    <a:lnTo>
                      <a:pt x="84" y="1169"/>
                    </a:lnTo>
                    <a:lnTo>
                      <a:pt x="126" y="899"/>
                    </a:lnTo>
                    <a:lnTo>
                      <a:pt x="162" y="641"/>
                    </a:lnTo>
                    <a:lnTo>
                      <a:pt x="209" y="408"/>
                    </a:lnTo>
                    <a:lnTo>
                      <a:pt x="251" y="192"/>
                    </a:lnTo>
                    <a:lnTo>
                      <a:pt x="299" y="0"/>
                    </a:lnTo>
                    <a:lnTo>
                      <a:pt x="287" y="0"/>
                    </a:lnTo>
                    <a:lnTo>
                      <a:pt x="239" y="192"/>
                    </a:lnTo>
                    <a:lnTo>
                      <a:pt x="198" y="408"/>
                    </a:lnTo>
                    <a:lnTo>
                      <a:pt x="156" y="641"/>
                    </a:lnTo>
                    <a:lnTo>
                      <a:pt x="114" y="899"/>
                    </a:lnTo>
                    <a:lnTo>
                      <a:pt x="78" y="1169"/>
                    </a:lnTo>
                    <a:lnTo>
                      <a:pt x="48" y="1451"/>
                    </a:lnTo>
                    <a:lnTo>
                      <a:pt x="24" y="1750"/>
                    </a:lnTo>
                    <a:lnTo>
                      <a:pt x="6" y="2062"/>
                    </a:lnTo>
                    <a:lnTo>
                      <a:pt x="0" y="2374"/>
                    </a:lnTo>
                    <a:lnTo>
                      <a:pt x="12" y="2674"/>
                    </a:lnTo>
                    <a:lnTo>
                      <a:pt x="30" y="2973"/>
                    </a:lnTo>
                    <a:lnTo>
                      <a:pt x="54" y="3255"/>
                    </a:lnTo>
                    <a:lnTo>
                      <a:pt x="96" y="3537"/>
                    </a:lnTo>
                    <a:lnTo>
                      <a:pt x="144" y="3806"/>
                    </a:lnTo>
                    <a:lnTo>
                      <a:pt x="203" y="4064"/>
                    </a:lnTo>
                    <a:lnTo>
                      <a:pt x="275" y="4316"/>
                    </a:lnTo>
                    <a:lnTo>
                      <a:pt x="287" y="4316"/>
                    </a:lnTo>
                    <a:lnTo>
                      <a:pt x="215" y="4064"/>
                    </a:lnTo>
                    <a:lnTo>
                      <a:pt x="156" y="3806"/>
                    </a:lnTo>
                    <a:lnTo>
                      <a:pt x="108" y="3537"/>
                    </a:lnTo>
                    <a:lnTo>
                      <a:pt x="66" y="3261"/>
                    </a:lnTo>
                    <a:lnTo>
                      <a:pt x="42" y="2973"/>
                    </a:lnTo>
                    <a:lnTo>
                      <a:pt x="24" y="2680"/>
                    </a:lnTo>
                    <a:lnTo>
                      <a:pt x="12" y="2374"/>
                    </a:lnTo>
                    <a:lnTo>
                      <a:pt x="18" y="2062"/>
                    </a:lnTo>
                    <a:lnTo>
                      <a:pt x="18" y="206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8" name="Freeform 16"/>
              <p:cNvSpPr>
                <a:spLocks/>
              </p:cNvSpPr>
              <p:nvPr userDrawn="1"/>
            </p:nvSpPr>
            <p:spPr bwMode="hidden">
              <a:xfrm>
                <a:off x="1566" y="0"/>
                <a:ext cx="425" cy="4316"/>
              </a:xfrm>
              <a:custGeom>
                <a:avLst/>
                <a:gdLst/>
                <a:ahLst/>
                <a:cxnLst>
                  <a:cxn ang="0">
                    <a:pos x="424" y="0"/>
                  </a:cxn>
                  <a:cxn ang="0">
                    <a:pos x="412" y="0"/>
                  </a:cxn>
                  <a:cxn ang="0">
                    <a:pos x="316" y="222"/>
                  </a:cxn>
                  <a:cxn ang="0">
                    <a:pos x="239" y="462"/>
                  </a:cxn>
                  <a:cxn ang="0">
                    <a:pos x="167" y="707"/>
                  </a:cxn>
                  <a:cxn ang="0">
                    <a:pos x="107" y="971"/>
                  </a:cxn>
                  <a:cxn ang="0">
                    <a:pos x="65" y="1247"/>
                  </a:cxn>
                  <a:cxn ang="0">
                    <a:pos x="29" y="1529"/>
                  </a:cxn>
                  <a:cxn ang="0">
                    <a:pos x="6" y="1822"/>
                  </a:cxn>
                  <a:cxn ang="0">
                    <a:pos x="0" y="2122"/>
                  </a:cxn>
                  <a:cxn ang="0">
                    <a:pos x="6" y="2404"/>
                  </a:cxn>
                  <a:cxn ang="0">
                    <a:pos x="24" y="2686"/>
                  </a:cxn>
                  <a:cxn ang="0">
                    <a:pos x="47" y="2961"/>
                  </a:cxn>
                  <a:cxn ang="0">
                    <a:pos x="89" y="3243"/>
                  </a:cxn>
                  <a:cxn ang="0">
                    <a:pos x="137" y="3519"/>
                  </a:cxn>
                  <a:cxn ang="0">
                    <a:pos x="197" y="3788"/>
                  </a:cxn>
                  <a:cxn ang="0">
                    <a:pos x="269" y="4058"/>
                  </a:cxn>
                  <a:cxn ang="0">
                    <a:pos x="346" y="4316"/>
                  </a:cxn>
                  <a:cxn ang="0">
                    <a:pos x="358" y="4316"/>
                  </a:cxn>
                  <a:cxn ang="0">
                    <a:pos x="281" y="4058"/>
                  </a:cxn>
                  <a:cxn ang="0">
                    <a:pos x="209" y="3788"/>
                  </a:cxn>
                  <a:cxn ang="0">
                    <a:pos x="149" y="3519"/>
                  </a:cxn>
                  <a:cxn ang="0">
                    <a:pos x="101" y="3243"/>
                  </a:cxn>
                  <a:cxn ang="0">
                    <a:pos x="59" y="2961"/>
                  </a:cxn>
                  <a:cxn ang="0">
                    <a:pos x="35" y="2686"/>
                  </a:cxn>
                  <a:cxn ang="0">
                    <a:pos x="18" y="2404"/>
                  </a:cxn>
                  <a:cxn ang="0">
                    <a:pos x="12" y="2122"/>
                  </a:cxn>
                  <a:cxn ang="0">
                    <a:pos x="18" y="1822"/>
                  </a:cxn>
                  <a:cxn ang="0">
                    <a:pos x="41" y="1529"/>
                  </a:cxn>
                  <a:cxn ang="0">
                    <a:pos x="71" y="1247"/>
                  </a:cxn>
                  <a:cxn ang="0">
                    <a:pos x="119" y="971"/>
                  </a:cxn>
                  <a:cxn ang="0">
                    <a:pos x="179" y="707"/>
                  </a:cxn>
                  <a:cxn ang="0">
                    <a:pos x="245" y="462"/>
                  </a:cxn>
                  <a:cxn ang="0">
                    <a:pos x="328" y="222"/>
                  </a:cxn>
                  <a:cxn ang="0">
                    <a:pos x="424" y="0"/>
                  </a:cxn>
                  <a:cxn ang="0">
                    <a:pos x="424" y="0"/>
                  </a:cxn>
                </a:cxnLst>
                <a:rect l="0" t="0" r="r" b="b"/>
                <a:pathLst>
                  <a:path w="424" h="4316">
                    <a:moveTo>
                      <a:pt x="424" y="0"/>
                    </a:moveTo>
                    <a:lnTo>
                      <a:pt x="412" y="0"/>
                    </a:lnTo>
                    <a:lnTo>
                      <a:pt x="316" y="222"/>
                    </a:lnTo>
                    <a:lnTo>
                      <a:pt x="239" y="462"/>
                    </a:lnTo>
                    <a:lnTo>
                      <a:pt x="167" y="707"/>
                    </a:lnTo>
                    <a:lnTo>
                      <a:pt x="107" y="971"/>
                    </a:lnTo>
                    <a:lnTo>
                      <a:pt x="65" y="1247"/>
                    </a:lnTo>
                    <a:lnTo>
                      <a:pt x="29" y="1529"/>
                    </a:lnTo>
                    <a:lnTo>
                      <a:pt x="6" y="1822"/>
                    </a:lnTo>
                    <a:lnTo>
                      <a:pt x="0" y="2122"/>
                    </a:lnTo>
                    <a:lnTo>
                      <a:pt x="6" y="2404"/>
                    </a:lnTo>
                    <a:lnTo>
                      <a:pt x="24" y="2686"/>
                    </a:lnTo>
                    <a:lnTo>
                      <a:pt x="47" y="2961"/>
                    </a:lnTo>
                    <a:lnTo>
                      <a:pt x="89" y="3243"/>
                    </a:lnTo>
                    <a:lnTo>
                      <a:pt x="137" y="3519"/>
                    </a:lnTo>
                    <a:lnTo>
                      <a:pt x="197" y="3788"/>
                    </a:lnTo>
                    <a:lnTo>
                      <a:pt x="269" y="4058"/>
                    </a:lnTo>
                    <a:lnTo>
                      <a:pt x="346" y="4316"/>
                    </a:lnTo>
                    <a:lnTo>
                      <a:pt x="358" y="4316"/>
                    </a:lnTo>
                    <a:lnTo>
                      <a:pt x="281" y="4058"/>
                    </a:lnTo>
                    <a:lnTo>
                      <a:pt x="209" y="3788"/>
                    </a:lnTo>
                    <a:lnTo>
                      <a:pt x="149" y="3519"/>
                    </a:lnTo>
                    <a:lnTo>
                      <a:pt x="101" y="3243"/>
                    </a:lnTo>
                    <a:lnTo>
                      <a:pt x="59" y="2961"/>
                    </a:lnTo>
                    <a:lnTo>
                      <a:pt x="35" y="2686"/>
                    </a:lnTo>
                    <a:lnTo>
                      <a:pt x="18" y="2404"/>
                    </a:lnTo>
                    <a:lnTo>
                      <a:pt x="12" y="2122"/>
                    </a:lnTo>
                    <a:lnTo>
                      <a:pt x="18" y="1822"/>
                    </a:lnTo>
                    <a:lnTo>
                      <a:pt x="41" y="1529"/>
                    </a:lnTo>
                    <a:lnTo>
                      <a:pt x="71" y="1247"/>
                    </a:lnTo>
                    <a:lnTo>
                      <a:pt x="119" y="971"/>
                    </a:lnTo>
                    <a:lnTo>
                      <a:pt x="179" y="707"/>
                    </a:lnTo>
                    <a:lnTo>
                      <a:pt x="245" y="462"/>
                    </a:lnTo>
                    <a:lnTo>
                      <a:pt x="328" y="222"/>
                    </a:lnTo>
                    <a:lnTo>
                      <a:pt x="424" y="0"/>
                    </a:lnTo>
                    <a:lnTo>
                      <a:pt x="4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9" name="Freeform 17"/>
              <p:cNvSpPr>
                <a:spLocks/>
              </p:cNvSpPr>
              <p:nvPr userDrawn="1"/>
            </p:nvSpPr>
            <p:spPr bwMode="hidden">
              <a:xfrm>
                <a:off x="1128" y="0"/>
                <a:ext cx="575" cy="4316"/>
              </a:xfrm>
              <a:custGeom>
                <a:avLst/>
                <a:gdLst/>
                <a:ahLst/>
                <a:cxnLst>
                  <a:cxn ang="0">
                    <a:pos x="12" y="2146"/>
                  </a:cxn>
                  <a:cxn ang="0">
                    <a:pos x="24" y="1846"/>
                  </a:cxn>
                  <a:cxn ang="0">
                    <a:pos x="54" y="1559"/>
                  </a:cxn>
                  <a:cxn ang="0">
                    <a:pos x="96" y="1277"/>
                  </a:cxn>
                  <a:cxn ang="0">
                    <a:pos x="162" y="1001"/>
                  </a:cxn>
                  <a:cxn ang="0">
                    <a:pos x="239" y="731"/>
                  </a:cxn>
                  <a:cxn ang="0">
                    <a:pos x="335" y="480"/>
                  </a:cxn>
                  <a:cxn ang="0">
                    <a:pos x="449" y="234"/>
                  </a:cxn>
                  <a:cxn ang="0">
                    <a:pos x="574" y="0"/>
                  </a:cxn>
                  <a:cxn ang="0">
                    <a:pos x="562" y="0"/>
                  </a:cxn>
                  <a:cxn ang="0">
                    <a:pos x="437" y="234"/>
                  </a:cxn>
                  <a:cxn ang="0">
                    <a:pos x="323" y="480"/>
                  </a:cxn>
                  <a:cxn ang="0">
                    <a:pos x="227" y="737"/>
                  </a:cxn>
                  <a:cxn ang="0">
                    <a:pos x="150" y="1001"/>
                  </a:cxn>
                  <a:cxn ang="0">
                    <a:pos x="84" y="1277"/>
                  </a:cxn>
                  <a:cxn ang="0">
                    <a:pos x="42" y="1559"/>
                  </a:cxn>
                  <a:cxn ang="0">
                    <a:pos x="12" y="1852"/>
                  </a:cxn>
                  <a:cxn ang="0">
                    <a:pos x="0" y="2146"/>
                  </a:cxn>
                  <a:cxn ang="0">
                    <a:pos x="6" y="2434"/>
                  </a:cxn>
                  <a:cxn ang="0">
                    <a:pos x="30" y="2715"/>
                  </a:cxn>
                  <a:cxn ang="0">
                    <a:pos x="66" y="2997"/>
                  </a:cxn>
                  <a:cxn ang="0">
                    <a:pos x="120" y="3273"/>
                  </a:cxn>
                  <a:cxn ang="0">
                    <a:pos x="191" y="3549"/>
                  </a:cxn>
                  <a:cxn ang="0">
                    <a:pos x="275" y="3812"/>
                  </a:cxn>
                  <a:cxn ang="0">
                    <a:pos x="371" y="4070"/>
                  </a:cxn>
                  <a:cxn ang="0">
                    <a:pos x="484" y="4316"/>
                  </a:cxn>
                  <a:cxn ang="0">
                    <a:pos x="496" y="4316"/>
                  </a:cxn>
                  <a:cxn ang="0">
                    <a:pos x="383" y="4070"/>
                  </a:cxn>
                  <a:cxn ang="0">
                    <a:pos x="287" y="3812"/>
                  </a:cxn>
                  <a:cxn ang="0">
                    <a:pos x="203" y="3549"/>
                  </a:cxn>
                  <a:cxn ang="0">
                    <a:pos x="132" y="3273"/>
                  </a:cxn>
                  <a:cxn ang="0">
                    <a:pos x="78" y="2997"/>
                  </a:cxn>
                  <a:cxn ang="0">
                    <a:pos x="42" y="2715"/>
                  </a:cxn>
                  <a:cxn ang="0">
                    <a:pos x="18" y="2434"/>
                  </a:cxn>
                  <a:cxn ang="0">
                    <a:pos x="12" y="2146"/>
                  </a:cxn>
                  <a:cxn ang="0">
                    <a:pos x="12" y="2146"/>
                  </a:cxn>
                </a:cxnLst>
                <a:rect l="0" t="0" r="r" b="b"/>
                <a:pathLst>
                  <a:path w="574" h="4316">
                    <a:moveTo>
                      <a:pt x="12" y="2146"/>
                    </a:moveTo>
                    <a:lnTo>
                      <a:pt x="24" y="1846"/>
                    </a:lnTo>
                    <a:lnTo>
                      <a:pt x="54" y="1559"/>
                    </a:lnTo>
                    <a:lnTo>
                      <a:pt x="96" y="1277"/>
                    </a:lnTo>
                    <a:lnTo>
                      <a:pt x="162" y="1001"/>
                    </a:lnTo>
                    <a:lnTo>
                      <a:pt x="239" y="731"/>
                    </a:lnTo>
                    <a:lnTo>
                      <a:pt x="335" y="480"/>
                    </a:lnTo>
                    <a:lnTo>
                      <a:pt x="449" y="234"/>
                    </a:lnTo>
                    <a:lnTo>
                      <a:pt x="574" y="0"/>
                    </a:lnTo>
                    <a:lnTo>
                      <a:pt x="562" y="0"/>
                    </a:lnTo>
                    <a:lnTo>
                      <a:pt x="437" y="234"/>
                    </a:lnTo>
                    <a:lnTo>
                      <a:pt x="323" y="480"/>
                    </a:lnTo>
                    <a:lnTo>
                      <a:pt x="227" y="737"/>
                    </a:lnTo>
                    <a:lnTo>
                      <a:pt x="150" y="1001"/>
                    </a:lnTo>
                    <a:lnTo>
                      <a:pt x="84" y="1277"/>
                    </a:lnTo>
                    <a:lnTo>
                      <a:pt x="42" y="1559"/>
                    </a:lnTo>
                    <a:lnTo>
                      <a:pt x="12" y="1852"/>
                    </a:lnTo>
                    <a:lnTo>
                      <a:pt x="0" y="2146"/>
                    </a:lnTo>
                    <a:lnTo>
                      <a:pt x="6" y="2434"/>
                    </a:lnTo>
                    <a:lnTo>
                      <a:pt x="30" y="2715"/>
                    </a:lnTo>
                    <a:lnTo>
                      <a:pt x="66" y="2997"/>
                    </a:lnTo>
                    <a:lnTo>
                      <a:pt x="120" y="3273"/>
                    </a:lnTo>
                    <a:lnTo>
                      <a:pt x="191" y="3549"/>
                    </a:lnTo>
                    <a:lnTo>
                      <a:pt x="275" y="3812"/>
                    </a:lnTo>
                    <a:lnTo>
                      <a:pt x="371" y="4070"/>
                    </a:lnTo>
                    <a:lnTo>
                      <a:pt x="484" y="4316"/>
                    </a:lnTo>
                    <a:lnTo>
                      <a:pt x="496" y="4316"/>
                    </a:lnTo>
                    <a:lnTo>
                      <a:pt x="383" y="4070"/>
                    </a:lnTo>
                    <a:lnTo>
                      <a:pt x="287" y="3812"/>
                    </a:lnTo>
                    <a:lnTo>
                      <a:pt x="203" y="3549"/>
                    </a:lnTo>
                    <a:lnTo>
                      <a:pt x="132" y="3273"/>
                    </a:lnTo>
                    <a:lnTo>
                      <a:pt x="78" y="2997"/>
                    </a:lnTo>
                    <a:lnTo>
                      <a:pt x="42" y="2715"/>
                    </a:lnTo>
                    <a:lnTo>
                      <a:pt x="18" y="2434"/>
                    </a:lnTo>
                    <a:lnTo>
                      <a:pt x="12" y="2146"/>
                    </a:lnTo>
                    <a:lnTo>
                      <a:pt x="12" y="214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50" name="Freeform 18"/>
              <p:cNvSpPr>
                <a:spLocks/>
              </p:cNvSpPr>
              <p:nvPr userDrawn="1"/>
            </p:nvSpPr>
            <p:spPr bwMode="hidden">
              <a:xfrm>
                <a:off x="702" y="0"/>
                <a:ext cx="737" cy="4316"/>
              </a:xfrm>
              <a:custGeom>
                <a:avLst/>
                <a:gdLst/>
                <a:ahLst/>
                <a:cxnLst>
                  <a:cxn ang="0">
                    <a:pos x="12" y="2098"/>
                  </a:cxn>
                  <a:cxn ang="0">
                    <a:pos x="29" y="1798"/>
                  </a:cxn>
                  <a:cxn ang="0">
                    <a:pos x="71" y="1505"/>
                  </a:cxn>
                  <a:cxn ang="0">
                    <a:pos x="131" y="1223"/>
                  </a:cxn>
                  <a:cxn ang="0">
                    <a:pos x="215" y="941"/>
                  </a:cxn>
                  <a:cxn ang="0">
                    <a:pos x="316" y="689"/>
                  </a:cxn>
                  <a:cxn ang="0">
                    <a:pos x="442" y="444"/>
                  </a:cxn>
                  <a:cxn ang="0">
                    <a:pos x="580" y="216"/>
                  </a:cxn>
                  <a:cxn ang="0">
                    <a:pos x="735" y="0"/>
                  </a:cxn>
                  <a:cxn ang="0">
                    <a:pos x="723" y="0"/>
                  </a:cxn>
                  <a:cxn ang="0">
                    <a:pos x="568" y="210"/>
                  </a:cxn>
                  <a:cxn ang="0">
                    <a:pos x="430" y="438"/>
                  </a:cxn>
                  <a:cxn ang="0">
                    <a:pos x="311" y="683"/>
                  </a:cxn>
                  <a:cxn ang="0">
                    <a:pos x="209" y="941"/>
                  </a:cxn>
                  <a:cxn ang="0">
                    <a:pos x="125" y="1217"/>
                  </a:cxn>
                  <a:cxn ang="0">
                    <a:pos x="59" y="1505"/>
                  </a:cxn>
                  <a:cxn ang="0">
                    <a:pos x="18" y="1798"/>
                  </a:cxn>
                  <a:cxn ang="0">
                    <a:pos x="0" y="2098"/>
                  </a:cxn>
                  <a:cxn ang="0">
                    <a:pos x="6" y="2404"/>
                  </a:cxn>
                  <a:cxn ang="0">
                    <a:pos x="29" y="2709"/>
                  </a:cxn>
                  <a:cxn ang="0">
                    <a:pos x="77" y="3015"/>
                  </a:cxn>
                  <a:cxn ang="0">
                    <a:pos x="149" y="3315"/>
                  </a:cxn>
                  <a:cxn ang="0">
                    <a:pos x="227" y="3573"/>
                  </a:cxn>
                  <a:cxn ang="0">
                    <a:pos x="316" y="3824"/>
                  </a:cxn>
                  <a:cxn ang="0">
                    <a:pos x="424" y="4076"/>
                  </a:cxn>
                  <a:cxn ang="0">
                    <a:pos x="544" y="4316"/>
                  </a:cxn>
                  <a:cxn ang="0">
                    <a:pos x="556" y="4316"/>
                  </a:cxn>
                  <a:cxn ang="0">
                    <a:pos x="436" y="4076"/>
                  </a:cxn>
                  <a:cxn ang="0">
                    <a:pos x="328" y="3824"/>
                  </a:cxn>
                  <a:cxn ang="0">
                    <a:pos x="239" y="3573"/>
                  </a:cxn>
                  <a:cxn ang="0">
                    <a:pos x="161" y="3315"/>
                  </a:cxn>
                  <a:cxn ang="0">
                    <a:pos x="89" y="3015"/>
                  </a:cxn>
                  <a:cxn ang="0">
                    <a:pos x="41" y="2709"/>
                  </a:cxn>
                  <a:cxn ang="0">
                    <a:pos x="18" y="2404"/>
                  </a:cxn>
                  <a:cxn ang="0">
                    <a:pos x="12" y="2098"/>
                  </a:cxn>
                  <a:cxn ang="0">
                    <a:pos x="12" y="2098"/>
                  </a:cxn>
                </a:cxnLst>
                <a:rect l="0" t="0" r="r" b="b"/>
                <a:pathLst>
                  <a:path w="735" h="4316">
                    <a:moveTo>
                      <a:pt x="12" y="2098"/>
                    </a:moveTo>
                    <a:lnTo>
                      <a:pt x="29" y="1798"/>
                    </a:lnTo>
                    <a:lnTo>
                      <a:pt x="71" y="1505"/>
                    </a:lnTo>
                    <a:lnTo>
                      <a:pt x="131" y="1223"/>
                    </a:lnTo>
                    <a:lnTo>
                      <a:pt x="215" y="941"/>
                    </a:lnTo>
                    <a:lnTo>
                      <a:pt x="316" y="689"/>
                    </a:lnTo>
                    <a:lnTo>
                      <a:pt x="442" y="444"/>
                    </a:lnTo>
                    <a:lnTo>
                      <a:pt x="580" y="216"/>
                    </a:lnTo>
                    <a:lnTo>
                      <a:pt x="735" y="0"/>
                    </a:lnTo>
                    <a:lnTo>
                      <a:pt x="723" y="0"/>
                    </a:lnTo>
                    <a:lnTo>
                      <a:pt x="568" y="210"/>
                    </a:lnTo>
                    <a:lnTo>
                      <a:pt x="430" y="438"/>
                    </a:lnTo>
                    <a:lnTo>
                      <a:pt x="311" y="683"/>
                    </a:lnTo>
                    <a:lnTo>
                      <a:pt x="209" y="941"/>
                    </a:lnTo>
                    <a:lnTo>
                      <a:pt x="125" y="1217"/>
                    </a:lnTo>
                    <a:lnTo>
                      <a:pt x="59" y="1505"/>
                    </a:lnTo>
                    <a:lnTo>
                      <a:pt x="18" y="1798"/>
                    </a:lnTo>
                    <a:lnTo>
                      <a:pt x="0" y="2098"/>
                    </a:lnTo>
                    <a:lnTo>
                      <a:pt x="6" y="2404"/>
                    </a:lnTo>
                    <a:lnTo>
                      <a:pt x="29" y="2709"/>
                    </a:lnTo>
                    <a:lnTo>
                      <a:pt x="77" y="3015"/>
                    </a:lnTo>
                    <a:lnTo>
                      <a:pt x="149" y="3315"/>
                    </a:lnTo>
                    <a:lnTo>
                      <a:pt x="227" y="3573"/>
                    </a:lnTo>
                    <a:lnTo>
                      <a:pt x="316" y="3824"/>
                    </a:lnTo>
                    <a:lnTo>
                      <a:pt x="424" y="4076"/>
                    </a:lnTo>
                    <a:lnTo>
                      <a:pt x="544" y="4316"/>
                    </a:lnTo>
                    <a:lnTo>
                      <a:pt x="556" y="4316"/>
                    </a:lnTo>
                    <a:lnTo>
                      <a:pt x="436" y="4076"/>
                    </a:lnTo>
                    <a:lnTo>
                      <a:pt x="328" y="3824"/>
                    </a:lnTo>
                    <a:lnTo>
                      <a:pt x="239" y="3573"/>
                    </a:lnTo>
                    <a:lnTo>
                      <a:pt x="161" y="3315"/>
                    </a:lnTo>
                    <a:lnTo>
                      <a:pt x="89" y="3015"/>
                    </a:lnTo>
                    <a:lnTo>
                      <a:pt x="41" y="2709"/>
                    </a:lnTo>
                    <a:lnTo>
                      <a:pt x="18" y="2404"/>
                    </a:lnTo>
                    <a:lnTo>
                      <a:pt x="12" y="2098"/>
                    </a:lnTo>
                    <a:lnTo>
                      <a:pt x="12" y="209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51" name="Freeform 19"/>
              <p:cNvSpPr>
                <a:spLocks/>
              </p:cNvSpPr>
              <p:nvPr userDrawn="1"/>
            </p:nvSpPr>
            <p:spPr bwMode="hidden">
              <a:xfrm>
                <a:off x="288" y="0"/>
                <a:ext cx="840" cy="4316"/>
              </a:xfrm>
              <a:custGeom>
                <a:avLst/>
                <a:gdLst/>
                <a:ahLst/>
                <a:cxnLst>
                  <a:cxn ang="0">
                    <a:pos x="18" y="1948"/>
                  </a:cxn>
                  <a:cxn ang="0">
                    <a:pos x="48" y="1708"/>
                  </a:cxn>
                  <a:cxn ang="0">
                    <a:pos x="96" y="1475"/>
                  </a:cxn>
                  <a:cxn ang="0">
                    <a:pos x="161" y="1235"/>
                  </a:cxn>
                  <a:cxn ang="0">
                    <a:pos x="251" y="995"/>
                  </a:cxn>
                  <a:cxn ang="0">
                    <a:pos x="365" y="755"/>
                  </a:cxn>
                  <a:cxn ang="0">
                    <a:pos x="496" y="510"/>
                  </a:cxn>
                  <a:cxn ang="0">
                    <a:pos x="658" y="258"/>
                  </a:cxn>
                  <a:cxn ang="0">
                    <a:pos x="741" y="132"/>
                  </a:cxn>
                  <a:cxn ang="0">
                    <a:pos x="837" y="0"/>
                  </a:cxn>
                  <a:cxn ang="0">
                    <a:pos x="825" y="0"/>
                  </a:cxn>
                  <a:cxn ang="0">
                    <a:pos x="729" y="132"/>
                  </a:cxn>
                  <a:cxn ang="0">
                    <a:pos x="640" y="258"/>
                  </a:cxn>
                  <a:cxn ang="0">
                    <a:pos x="562" y="384"/>
                  </a:cxn>
                  <a:cxn ang="0">
                    <a:pos x="484" y="510"/>
                  </a:cxn>
                  <a:cxn ang="0">
                    <a:pos x="353" y="755"/>
                  </a:cxn>
                  <a:cxn ang="0">
                    <a:pos x="239" y="995"/>
                  </a:cxn>
                  <a:cxn ang="0">
                    <a:pos x="150" y="1235"/>
                  </a:cxn>
                  <a:cxn ang="0">
                    <a:pos x="84" y="1469"/>
                  </a:cxn>
                  <a:cxn ang="0">
                    <a:pos x="36" y="1702"/>
                  </a:cxn>
                  <a:cxn ang="0">
                    <a:pos x="6" y="1942"/>
                  </a:cxn>
                  <a:cxn ang="0">
                    <a:pos x="0" y="2200"/>
                  </a:cxn>
                  <a:cxn ang="0">
                    <a:pos x="12" y="2470"/>
                  </a:cxn>
                  <a:cxn ang="0">
                    <a:pos x="48" y="2739"/>
                  </a:cxn>
                  <a:cxn ang="0">
                    <a:pos x="114" y="3027"/>
                  </a:cxn>
                  <a:cxn ang="0">
                    <a:pos x="150" y="3171"/>
                  </a:cxn>
                  <a:cxn ang="0">
                    <a:pos x="197" y="3321"/>
                  </a:cxn>
                  <a:cxn ang="0">
                    <a:pos x="245" y="3477"/>
                  </a:cxn>
                  <a:cxn ang="0">
                    <a:pos x="305" y="3639"/>
                  </a:cxn>
                  <a:cxn ang="0">
                    <a:pos x="365" y="3800"/>
                  </a:cxn>
                  <a:cxn ang="0">
                    <a:pos x="437" y="3968"/>
                  </a:cxn>
                  <a:cxn ang="0">
                    <a:pos x="508" y="4136"/>
                  </a:cxn>
                  <a:cxn ang="0">
                    <a:pos x="592" y="4316"/>
                  </a:cxn>
                  <a:cxn ang="0">
                    <a:pos x="604" y="4316"/>
                  </a:cxn>
                  <a:cxn ang="0">
                    <a:pos x="520" y="4136"/>
                  </a:cxn>
                  <a:cxn ang="0">
                    <a:pos x="448" y="3968"/>
                  </a:cxn>
                  <a:cxn ang="0">
                    <a:pos x="377" y="3800"/>
                  </a:cxn>
                  <a:cxn ang="0">
                    <a:pos x="317" y="3639"/>
                  </a:cxn>
                  <a:cxn ang="0">
                    <a:pos x="257" y="3477"/>
                  </a:cxn>
                  <a:cxn ang="0">
                    <a:pos x="209" y="3327"/>
                  </a:cxn>
                  <a:cxn ang="0">
                    <a:pos x="161" y="3171"/>
                  </a:cxn>
                  <a:cxn ang="0">
                    <a:pos x="126" y="3027"/>
                  </a:cxn>
                  <a:cxn ang="0">
                    <a:pos x="60" y="2739"/>
                  </a:cxn>
                  <a:cxn ang="0">
                    <a:pos x="24" y="2470"/>
                  </a:cxn>
                  <a:cxn ang="0">
                    <a:pos x="12" y="2206"/>
                  </a:cxn>
                  <a:cxn ang="0">
                    <a:pos x="18" y="1948"/>
                  </a:cxn>
                  <a:cxn ang="0">
                    <a:pos x="18" y="1948"/>
                  </a:cxn>
                </a:cxnLst>
                <a:rect l="0" t="0" r="r" b="b"/>
                <a:pathLst>
                  <a:path w="837" h="4316">
                    <a:moveTo>
                      <a:pt x="18" y="1948"/>
                    </a:moveTo>
                    <a:lnTo>
                      <a:pt x="48" y="1708"/>
                    </a:lnTo>
                    <a:lnTo>
                      <a:pt x="96" y="1475"/>
                    </a:lnTo>
                    <a:lnTo>
                      <a:pt x="161" y="1235"/>
                    </a:lnTo>
                    <a:lnTo>
                      <a:pt x="251" y="995"/>
                    </a:lnTo>
                    <a:lnTo>
                      <a:pt x="365" y="755"/>
                    </a:lnTo>
                    <a:lnTo>
                      <a:pt x="496" y="510"/>
                    </a:lnTo>
                    <a:lnTo>
                      <a:pt x="658" y="258"/>
                    </a:lnTo>
                    <a:lnTo>
                      <a:pt x="741" y="132"/>
                    </a:lnTo>
                    <a:lnTo>
                      <a:pt x="837" y="0"/>
                    </a:lnTo>
                    <a:lnTo>
                      <a:pt x="825" y="0"/>
                    </a:lnTo>
                    <a:lnTo>
                      <a:pt x="729" y="132"/>
                    </a:lnTo>
                    <a:lnTo>
                      <a:pt x="640" y="258"/>
                    </a:lnTo>
                    <a:lnTo>
                      <a:pt x="562" y="384"/>
                    </a:lnTo>
                    <a:lnTo>
                      <a:pt x="484" y="510"/>
                    </a:lnTo>
                    <a:lnTo>
                      <a:pt x="353" y="755"/>
                    </a:lnTo>
                    <a:lnTo>
                      <a:pt x="239" y="995"/>
                    </a:lnTo>
                    <a:lnTo>
                      <a:pt x="150" y="1235"/>
                    </a:lnTo>
                    <a:lnTo>
                      <a:pt x="84" y="1469"/>
                    </a:lnTo>
                    <a:lnTo>
                      <a:pt x="36" y="1702"/>
                    </a:lnTo>
                    <a:lnTo>
                      <a:pt x="6" y="1942"/>
                    </a:lnTo>
                    <a:lnTo>
                      <a:pt x="0" y="2200"/>
                    </a:lnTo>
                    <a:lnTo>
                      <a:pt x="12" y="2470"/>
                    </a:lnTo>
                    <a:lnTo>
                      <a:pt x="48" y="2739"/>
                    </a:lnTo>
                    <a:lnTo>
                      <a:pt x="114" y="3027"/>
                    </a:lnTo>
                    <a:lnTo>
                      <a:pt x="150" y="3171"/>
                    </a:lnTo>
                    <a:lnTo>
                      <a:pt x="197" y="3321"/>
                    </a:lnTo>
                    <a:lnTo>
                      <a:pt x="245" y="3477"/>
                    </a:lnTo>
                    <a:lnTo>
                      <a:pt x="305" y="3639"/>
                    </a:lnTo>
                    <a:lnTo>
                      <a:pt x="365" y="3800"/>
                    </a:lnTo>
                    <a:lnTo>
                      <a:pt x="437" y="3968"/>
                    </a:lnTo>
                    <a:lnTo>
                      <a:pt x="508" y="4136"/>
                    </a:lnTo>
                    <a:lnTo>
                      <a:pt x="592" y="4316"/>
                    </a:lnTo>
                    <a:lnTo>
                      <a:pt x="604" y="4316"/>
                    </a:lnTo>
                    <a:lnTo>
                      <a:pt x="520" y="4136"/>
                    </a:lnTo>
                    <a:lnTo>
                      <a:pt x="448" y="3968"/>
                    </a:lnTo>
                    <a:lnTo>
                      <a:pt x="377" y="3800"/>
                    </a:lnTo>
                    <a:lnTo>
                      <a:pt x="317" y="3639"/>
                    </a:lnTo>
                    <a:lnTo>
                      <a:pt x="257" y="3477"/>
                    </a:lnTo>
                    <a:lnTo>
                      <a:pt x="209" y="3327"/>
                    </a:lnTo>
                    <a:lnTo>
                      <a:pt x="161" y="3171"/>
                    </a:lnTo>
                    <a:lnTo>
                      <a:pt x="126" y="3027"/>
                    </a:lnTo>
                    <a:lnTo>
                      <a:pt x="60" y="2739"/>
                    </a:lnTo>
                    <a:lnTo>
                      <a:pt x="24" y="2470"/>
                    </a:lnTo>
                    <a:lnTo>
                      <a:pt x="12" y="2206"/>
                    </a:lnTo>
                    <a:lnTo>
                      <a:pt x="18" y="1948"/>
                    </a:lnTo>
                    <a:lnTo>
                      <a:pt x="18" y="194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95252" name="Freeform 20"/>
            <p:cNvSpPr>
              <a:spLocks/>
            </p:cNvSpPr>
            <p:nvPr/>
          </p:nvSpPr>
          <p:spPr bwMode="hidden">
            <a:xfrm>
              <a:off x="6" y="2901"/>
              <a:ext cx="606" cy="1415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42" y="228"/>
                </a:cxn>
                <a:cxn ang="0">
                  <a:pos x="96" y="402"/>
                </a:cxn>
                <a:cxn ang="0">
                  <a:pos x="161" y="576"/>
                </a:cxn>
                <a:cxn ang="0">
                  <a:pos x="227" y="744"/>
                </a:cxn>
                <a:cxn ang="0">
                  <a:pos x="305" y="917"/>
                </a:cxn>
                <a:cxn ang="0">
                  <a:pos x="389" y="1085"/>
                </a:cxn>
                <a:cxn ang="0">
                  <a:pos x="484" y="1253"/>
                </a:cxn>
                <a:cxn ang="0">
                  <a:pos x="586" y="1415"/>
                </a:cxn>
                <a:cxn ang="0">
                  <a:pos x="604" y="1415"/>
                </a:cxn>
                <a:cxn ang="0">
                  <a:pos x="496" y="1247"/>
                </a:cxn>
                <a:cxn ang="0">
                  <a:pos x="401" y="1073"/>
                </a:cxn>
                <a:cxn ang="0">
                  <a:pos x="311" y="899"/>
                </a:cxn>
                <a:cxn ang="0">
                  <a:pos x="233" y="720"/>
                </a:cxn>
                <a:cxn ang="0">
                  <a:pos x="161" y="546"/>
                </a:cxn>
                <a:cxn ang="0">
                  <a:pos x="102" y="366"/>
                </a:cxn>
                <a:cxn ang="0">
                  <a:pos x="48" y="180"/>
                </a:cxn>
                <a:cxn ang="0">
                  <a:pos x="0" y="0"/>
                </a:cxn>
                <a:cxn ang="0">
                  <a:pos x="0" y="54"/>
                </a:cxn>
                <a:cxn ang="0">
                  <a:pos x="0" y="54"/>
                </a:cxn>
              </a:cxnLst>
              <a:rect l="0" t="0" r="r" b="b"/>
              <a:pathLst>
                <a:path w="604" h="1415">
                  <a:moveTo>
                    <a:pt x="0" y="54"/>
                  </a:moveTo>
                  <a:lnTo>
                    <a:pt x="42" y="228"/>
                  </a:lnTo>
                  <a:lnTo>
                    <a:pt x="96" y="402"/>
                  </a:lnTo>
                  <a:lnTo>
                    <a:pt x="161" y="576"/>
                  </a:lnTo>
                  <a:lnTo>
                    <a:pt x="227" y="744"/>
                  </a:lnTo>
                  <a:lnTo>
                    <a:pt x="305" y="917"/>
                  </a:lnTo>
                  <a:lnTo>
                    <a:pt x="389" y="1085"/>
                  </a:lnTo>
                  <a:lnTo>
                    <a:pt x="484" y="1253"/>
                  </a:lnTo>
                  <a:lnTo>
                    <a:pt x="586" y="1415"/>
                  </a:lnTo>
                  <a:lnTo>
                    <a:pt x="604" y="1415"/>
                  </a:lnTo>
                  <a:lnTo>
                    <a:pt x="496" y="1247"/>
                  </a:lnTo>
                  <a:lnTo>
                    <a:pt x="401" y="1073"/>
                  </a:lnTo>
                  <a:lnTo>
                    <a:pt x="311" y="899"/>
                  </a:lnTo>
                  <a:lnTo>
                    <a:pt x="233" y="720"/>
                  </a:lnTo>
                  <a:lnTo>
                    <a:pt x="161" y="546"/>
                  </a:lnTo>
                  <a:lnTo>
                    <a:pt x="102" y="366"/>
                  </a:lnTo>
                  <a:lnTo>
                    <a:pt x="48" y="18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3" name="Freeform 21"/>
            <p:cNvSpPr>
              <a:spLocks/>
            </p:cNvSpPr>
            <p:nvPr/>
          </p:nvSpPr>
          <p:spPr bwMode="hidden">
            <a:xfrm>
              <a:off x="6" y="3890"/>
              <a:ext cx="228" cy="426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108" y="240"/>
                </a:cxn>
                <a:cxn ang="0">
                  <a:pos x="215" y="426"/>
                </a:cxn>
                <a:cxn ang="0">
                  <a:pos x="227" y="426"/>
                </a:cxn>
                <a:cxn ang="0">
                  <a:pos x="167" y="330"/>
                </a:cxn>
                <a:cxn ang="0">
                  <a:pos x="114" y="222"/>
                </a:cxn>
                <a:cxn ang="0">
                  <a:pos x="0" y="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227" h="426">
                  <a:moveTo>
                    <a:pt x="0" y="30"/>
                  </a:moveTo>
                  <a:lnTo>
                    <a:pt x="108" y="240"/>
                  </a:lnTo>
                  <a:lnTo>
                    <a:pt x="215" y="426"/>
                  </a:lnTo>
                  <a:lnTo>
                    <a:pt x="227" y="426"/>
                  </a:lnTo>
                  <a:lnTo>
                    <a:pt x="167" y="330"/>
                  </a:lnTo>
                  <a:lnTo>
                    <a:pt x="114" y="222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4" name="Freeform 22"/>
            <p:cNvSpPr>
              <a:spLocks/>
            </p:cNvSpPr>
            <p:nvPr/>
          </p:nvSpPr>
          <p:spPr bwMode="hidden">
            <a:xfrm>
              <a:off x="4776" y="0"/>
              <a:ext cx="984" cy="1786"/>
            </a:xfrm>
            <a:custGeom>
              <a:avLst/>
              <a:gdLst/>
              <a:ahLst/>
              <a:cxnLst>
                <a:cxn ang="0">
                  <a:pos x="981" y="1786"/>
                </a:cxn>
                <a:cxn ang="0">
                  <a:pos x="981" y="1720"/>
                </a:cxn>
                <a:cxn ang="0">
                  <a:pos x="969" y="1666"/>
                </a:cxn>
                <a:cxn ang="0">
                  <a:pos x="957" y="1613"/>
                </a:cxn>
                <a:cxn ang="0">
                  <a:pos x="921" y="1487"/>
                </a:cxn>
                <a:cxn ang="0">
                  <a:pos x="885" y="1361"/>
                </a:cxn>
                <a:cxn ang="0">
                  <a:pos x="796" y="1121"/>
                </a:cxn>
                <a:cxn ang="0">
                  <a:pos x="682" y="899"/>
                </a:cxn>
                <a:cxn ang="0">
                  <a:pos x="562" y="689"/>
                </a:cxn>
                <a:cxn ang="0">
                  <a:pos x="431" y="498"/>
                </a:cxn>
                <a:cxn ang="0">
                  <a:pos x="293" y="318"/>
                </a:cxn>
                <a:cxn ang="0">
                  <a:pos x="150" y="15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138" y="150"/>
                </a:cxn>
                <a:cxn ang="0">
                  <a:pos x="275" y="318"/>
                </a:cxn>
                <a:cxn ang="0">
                  <a:pos x="413" y="498"/>
                </a:cxn>
                <a:cxn ang="0">
                  <a:pos x="545" y="689"/>
                </a:cxn>
                <a:cxn ang="0">
                  <a:pos x="670" y="899"/>
                </a:cxn>
                <a:cxn ang="0">
                  <a:pos x="778" y="1121"/>
                </a:cxn>
                <a:cxn ang="0">
                  <a:pos x="873" y="1361"/>
                </a:cxn>
                <a:cxn ang="0">
                  <a:pos x="909" y="1487"/>
                </a:cxn>
                <a:cxn ang="0">
                  <a:pos x="945" y="1619"/>
                </a:cxn>
                <a:cxn ang="0">
                  <a:pos x="963" y="1702"/>
                </a:cxn>
                <a:cxn ang="0">
                  <a:pos x="981" y="1786"/>
                </a:cxn>
                <a:cxn ang="0">
                  <a:pos x="981" y="1786"/>
                </a:cxn>
              </a:cxnLst>
              <a:rect l="0" t="0" r="r" b="b"/>
              <a:pathLst>
                <a:path w="981" h="1786">
                  <a:moveTo>
                    <a:pt x="981" y="1786"/>
                  </a:moveTo>
                  <a:lnTo>
                    <a:pt x="981" y="1720"/>
                  </a:lnTo>
                  <a:lnTo>
                    <a:pt x="969" y="1666"/>
                  </a:lnTo>
                  <a:lnTo>
                    <a:pt x="957" y="1613"/>
                  </a:lnTo>
                  <a:lnTo>
                    <a:pt x="921" y="1487"/>
                  </a:lnTo>
                  <a:lnTo>
                    <a:pt x="885" y="1361"/>
                  </a:lnTo>
                  <a:lnTo>
                    <a:pt x="796" y="1121"/>
                  </a:lnTo>
                  <a:lnTo>
                    <a:pt x="682" y="899"/>
                  </a:lnTo>
                  <a:lnTo>
                    <a:pt x="562" y="689"/>
                  </a:lnTo>
                  <a:lnTo>
                    <a:pt x="431" y="498"/>
                  </a:lnTo>
                  <a:lnTo>
                    <a:pt x="293" y="318"/>
                  </a:lnTo>
                  <a:lnTo>
                    <a:pt x="150" y="15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38" y="150"/>
                  </a:lnTo>
                  <a:lnTo>
                    <a:pt x="275" y="318"/>
                  </a:lnTo>
                  <a:lnTo>
                    <a:pt x="413" y="498"/>
                  </a:lnTo>
                  <a:lnTo>
                    <a:pt x="545" y="689"/>
                  </a:lnTo>
                  <a:lnTo>
                    <a:pt x="670" y="899"/>
                  </a:lnTo>
                  <a:lnTo>
                    <a:pt x="778" y="1121"/>
                  </a:lnTo>
                  <a:lnTo>
                    <a:pt x="873" y="1361"/>
                  </a:lnTo>
                  <a:lnTo>
                    <a:pt x="909" y="1487"/>
                  </a:lnTo>
                  <a:lnTo>
                    <a:pt x="945" y="1619"/>
                  </a:lnTo>
                  <a:lnTo>
                    <a:pt x="963" y="1702"/>
                  </a:lnTo>
                  <a:lnTo>
                    <a:pt x="981" y="1786"/>
                  </a:lnTo>
                  <a:lnTo>
                    <a:pt x="981" y="178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5" name="Freeform 23"/>
            <p:cNvSpPr>
              <a:spLocks/>
            </p:cNvSpPr>
            <p:nvPr/>
          </p:nvSpPr>
          <p:spPr bwMode="hidden">
            <a:xfrm>
              <a:off x="5041" y="0"/>
              <a:ext cx="719" cy="845"/>
            </a:xfrm>
            <a:custGeom>
              <a:avLst/>
              <a:gdLst/>
              <a:ahLst/>
              <a:cxnLst>
                <a:cxn ang="0">
                  <a:pos x="717" y="845"/>
                </a:cxn>
                <a:cxn ang="0">
                  <a:pos x="717" y="821"/>
                </a:cxn>
                <a:cxn ang="0">
                  <a:pos x="574" y="605"/>
                </a:cxn>
                <a:cxn ang="0">
                  <a:pos x="406" y="396"/>
                </a:cxn>
                <a:cxn ang="0">
                  <a:pos x="221" y="192"/>
                </a:cxn>
                <a:cxn ang="0">
                  <a:pos x="17" y="0"/>
                </a:cxn>
                <a:cxn ang="0">
                  <a:pos x="0" y="0"/>
                </a:cxn>
                <a:cxn ang="0">
                  <a:pos x="209" y="198"/>
                </a:cxn>
                <a:cxn ang="0">
                  <a:pos x="400" y="408"/>
                </a:cxn>
                <a:cxn ang="0">
                  <a:pos x="568" y="623"/>
                </a:cxn>
                <a:cxn ang="0">
                  <a:pos x="717" y="845"/>
                </a:cxn>
                <a:cxn ang="0">
                  <a:pos x="717" y="845"/>
                </a:cxn>
              </a:cxnLst>
              <a:rect l="0" t="0" r="r" b="b"/>
              <a:pathLst>
                <a:path w="717" h="845">
                  <a:moveTo>
                    <a:pt x="717" y="845"/>
                  </a:moveTo>
                  <a:lnTo>
                    <a:pt x="717" y="821"/>
                  </a:lnTo>
                  <a:lnTo>
                    <a:pt x="574" y="605"/>
                  </a:lnTo>
                  <a:lnTo>
                    <a:pt x="406" y="396"/>
                  </a:lnTo>
                  <a:lnTo>
                    <a:pt x="221" y="19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209" y="198"/>
                  </a:lnTo>
                  <a:lnTo>
                    <a:pt x="400" y="408"/>
                  </a:lnTo>
                  <a:lnTo>
                    <a:pt x="568" y="623"/>
                  </a:lnTo>
                  <a:lnTo>
                    <a:pt x="717" y="845"/>
                  </a:lnTo>
                  <a:lnTo>
                    <a:pt x="717" y="84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6" name="Freeform 24"/>
            <p:cNvSpPr>
              <a:spLocks/>
            </p:cNvSpPr>
            <p:nvPr/>
          </p:nvSpPr>
          <p:spPr bwMode="hidden">
            <a:xfrm>
              <a:off x="5352" y="0"/>
              <a:ext cx="408" cy="414"/>
            </a:xfrm>
            <a:custGeom>
              <a:avLst/>
              <a:gdLst/>
              <a:ahLst/>
              <a:cxnLst>
                <a:cxn ang="0">
                  <a:pos x="407" y="414"/>
                </a:cxn>
                <a:cxn ang="0">
                  <a:pos x="407" y="396"/>
                </a:cxn>
                <a:cxn ang="0">
                  <a:pos x="222" y="19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108" y="102"/>
                </a:cxn>
                <a:cxn ang="0">
                  <a:pos x="216" y="204"/>
                </a:cxn>
                <a:cxn ang="0">
                  <a:pos x="407" y="414"/>
                </a:cxn>
                <a:cxn ang="0">
                  <a:pos x="407" y="414"/>
                </a:cxn>
              </a:cxnLst>
              <a:rect l="0" t="0" r="r" b="b"/>
              <a:pathLst>
                <a:path w="407" h="414">
                  <a:moveTo>
                    <a:pt x="407" y="414"/>
                  </a:moveTo>
                  <a:lnTo>
                    <a:pt x="407" y="396"/>
                  </a:lnTo>
                  <a:lnTo>
                    <a:pt x="222" y="19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08" y="102"/>
                  </a:lnTo>
                  <a:lnTo>
                    <a:pt x="216" y="204"/>
                  </a:lnTo>
                  <a:lnTo>
                    <a:pt x="407" y="414"/>
                  </a:lnTo>
                  <a:lnTo>
                    <a:pt x="407" y="4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7" name="Freeform 25"/>
            <p:cNvSpPr>
              <a:spLocks/>
            </p:cNvSpPr>
            <p:nvPr/>
          </p:nvSpPr>
          <p:spPr bwMode="hidden">
            <a:xfrm>
              <a:off x="6" y="0"/>
              <a:ext cx="858" cy="1409"/>
            </a:xfrm>
            <a:custGeom>
              <a:avLst/>
              <a:gdLst/>
              <a:ahLst/>
              <a:cxnLst>
                <a:cxn ang="0">
                  <a:pos x="0" y="1361"/>
                </a:cxn>
                <a:cxn ang="0">
                  <a:pos x="0" y="1409"/>
                </a:cxn>
                <a:cxn ang="0">
                  <a:pos x="54" y="1211"/>
                </a:cxn>
                <a:cxn ang="0">
                  <a:pos x="126" y="1013"/>
                </a:cxn>
                <a:cxn ang="0">
                  <a:pos x="215" y="827"/>
                </a:cxn>
                <a:cxn ang="0">
                  <a:pos x="311" y="647"/>
                </a:cxn>
                <a:cxn ang="0">
                  <a:pos x="431" y="474"/>
                </a:cxn>
                <a:cxn ang="0">
                  <a:pos x="556" y="312"/>
                </a:cxn>
                <a:cxn ang="0">
                  <a:pos x="700" y="150"/>
                </a:cxn>
                <a:cxn ang="0">
                  <a:pos x="855" y="0"/>
                </a:cxn>
                <a:cxn ang="0">
                  <a:pos x="837" y="0"/>
                </a:cxn>
                <a:cxn ang="0">
                  <a:pos x="688" y="144"/>
                </a:cxn>
                <a:cxn ang="0">
                  <a:pos x="550" y="300"/>
                </a:cxn>
                <a:cxn ang="0">
                  <a:pos x="425" y="462"/>
                </a:cxn>
                <a:cxn ang="0">
                  <a:pos x="311" y="629"/>
                </a:cxn>
                <a:cxn ang="0">
                  <a:pos x="215" y="803"/>
                </a:cxn>
                <a:cxn ang="0">
                  <a:pos x="132" y="983"/>
                </a:cxn>
                <a:cxn ang="0">
                  <a:pos x="60" y="1169"/>
                </a:cxn>
                <a:cxn ang="0">
                  <a:pos x="0" y="1361"/>
                </a:cxn>
                <a:cxn ang="0">
                  <a:pos x="0" y="1361"/>
                </a:cxn>
              </a:cxnLst>
              <a:rect l="0" t="0" r="r" b="b"/>
              <a:pathLst>
                <a:path w="855" h="1409">
                  <a:moveTo>
                    <a:pt x="0" y="1361"/>
                  </a:moveTo>
                  <a:lnTo>
                    <a:pt x="0" y="1409"/>
                  </a:lnTo>
                  <a:lnTo>
                    <a:pt x="54" y="1211"/>
                  </a:lnTo>
                  <a:lnTo>
                    <a:pt x="126" y="1013"/>
                  </a:lnTo>
                  <a:lnTo>
                    <a:pt x="215" y="827"/>
                  </a:lnTo>
                  <a:lnTo>
                    <a:pt x="311" y="647"/>
                  </a:lnTo>
                  <a:lnTo>
                    <a:pt x="431" y="474"/>
                  </a:lnTo>
                  <a:lnTo>
                    <a:pt x="556" y="312"/>
                  </a:lnTo>
                  <a:lnTo>
                    <a:pt x="700" y="150"/>
                  </a:lnTo>
                  <a:lnTo>
                    <a:pt x="855" y="0"/>
                  </a:lnTo>
                  <a:lnTo>
                    <a:pt x="837" y="0"/>
                  </a:lnTo>
                  <a:lnTo>
                    <a:pt x="688" y="144"/>
                  </a:lnTo>
                  <a:lnTo>
                    <a:pt x="550" y="300"/>
                  </a:lnTo>
                  <a:lnTo>
                    <a:pt x="425" y="462"/>
                  </a:lnTo>
                  <a:lnTo>
                    <a:pt x="311" y="629"/>
                  </a:lnTo>
                  <a:lnTo>
                    <a:pt x="215" y="803"/>
                  </a:lnTo>
                  <a:lnTo>
                    <a:pt x="132" y="983"/>
                  </a:lnTo>
                  <a:lnTo>
                    <a:pt x="60" y="1169"/>
                  </a:lnTo>
                  <a:lnTo>
                    <a:pt x="0" y="1361"/>
                  </a:lnTo>
                  <a:lnTo>
                    <a:pt x="0" y="1361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8" name="Freeform 26"/>
            <p:cNvSpPr>
              <a:spLocks/>
            </p:cNvSpPr>
            <p:nvPr/>
          </p:nvSpPr>
          <p:spPr bwMode="hidden">
            <a:xfrm>
              <a:off x="6" y="0"/>
              <a:ext cx="588" cy="599"/>
            </a:xfrm>
            <a:custGeom>
              <a:avLst/>
              <a:gdLst/>
              <a:ahLst/>
              <a:cxnLst>
                <a:cxn ang="0">
                  <a:pos x="586" y="0"/>
                </a:cxn>
                <a:cxn ang="0">
                  <a:pos x="568" y="0"/>
                </a:cxn>
                <a:cxn ang="0">
                  <a:pos x="407" y="132"/>
                </a:cxn>
                <a:cxn ang="0">
                  <a:pos x="257" y="270"/>
                </a:cxn>
                <a:cxn ang="0">
                  <a:pos x="120" y="420"/>
                </a:cxn>
                <a:cxn ang="0">
                  <a:pos x="0" y="575"/>
                </a:cxn>
                <a:cxn ang="0">
                  <a:pos x="0" y="599"/>
                </a:cxn>
                <a:cxn ang="0">
                  <a:pos x="120" y="432"/>
                </a:cxn>
                <a:cxn ang="0">
                  <a:pos x="257" y="282"/>
                </a:cxn>
                <a:cxn ang="0">
                  <a:pos x="413" y="138"/>
                </a:cxn>
                <a:cxn ang="0">
                  <a:pos x="586" y="0"/>
                </a:cxn>
                <a:cxn ang="0">
                  <a:pos x="586" y="0"/>
                </a:cxn>
              </a:cxnLst>
              <a:rect l="0" t="0" r="r" b="b"/>
              <a:pathLst>
                <a:path w="586" h="599">
                  <a:moveTo>
                    <a:pt x="586" y="0"/>
                  </a:moveTo>
                  <a:lnTo>
                    <a:pt x="568" y="0"/>
                  </a:lnTo>
                  <a:lnTo>
                    <a:pt x="407" y="132"/>
                  </a:lnTo>
                  <a:lnTo>
                    <a:pt x="257" y="270"/>
                  </a:lnTo>
                  <a:lnTo>
                    <a:pt x="120" y="420"/>
                  </a:lnTo>
                  <a:lnTo>
                    <a:pt x="0" y="575"/>
                  </a:lnTo>
                  <a:lnTo>
                    <a:pt x="0" y="599"/>
                  </a:lnTo>
                  <a:lnTo>
                    <a:pt x="120" y="432"/>
                  </a:lnTo>
                  <a:lnTo>
                    <a:pt x="257" y="282"/>
                  </a:lnTo>
                  <a:lnTo>
                    <a:pt x="413" y="138"/>
                  </a:lnTo>
                  <a:lnTo>
                    <a:pt x="586" y="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9" name="Freeform 27"/>
            <p:cNvSpPr>
              <a:spLocks/>
            </p:cNvSpPr>
            <p:nvPr/>
          </p:nvSpPr>
          <p:spPr bwMode="hidden">
            <a:xfrm>
              <a:off x="6" y="0"/>
              <a:ext cx="270" cy="252"/>
            </a:xfrm>
            <a:custGeom>
              <a:avLst/>
              <a:gdLst/>
              <a:ahLst/>
              <a:cxnLst>
                <a:cxn ang="0">
                  <a:pos x="269" y="0"/>
                </a:cxn>
                <a:cxn ang="0">
                  <a:pos x="251" y="0"/>
                </a:cxn>
                <a:cxn ang="0">
                  <a:pos x="120" y="114"/>
                </a:cxn>
                <a:cxn ang="0">
                  <a:pos x="60" y="174"/>
                </a:cxn>
                <a:cxn ang="0">
                  <a:pos x="0" y="234"/>
                </a:cxn>
                <a:cxn ang="0">
                  <a:pos x="0" y="252"/>
                </a:cxn>
                <a:cxn ang="0">
                  <a:pos x="126" y="120"/>
                </a:cxn>
                <a:cxn ang="0">
                  <a:pos x="269" y="0"/>
                </a:cxn>
                <a:cxn ang="0">
                  <a:pos x="269" y="0"/>
                </a:cxn>
              </a:cxnLst>
              <a:rect l="0" t="0" r="r" b="b"/>
              <a:pathLst>
                <a:path w="269" h="252">
                  <a:moveTo>
                    <a:pt x="269" y="0"/>
                  </a:moveTo>
                  <a:lnTo>
                    <a:pt x="251" y="0"/>
                  </a:lnTo>
                  <a:lnTo>
                    <a:pt x="120" y="114"/>
                  </a:lnTo>
                  <a:lnTo>
                    <a:pt x="60" y="174"/>
                  </a:lnTo>
                  <a:lnTo>
                    <a:pt x="0" y="234"/>
                  </a:lnTo>
                  <a:lnTo>
                    <a:pt x="0" y="252"/>
                  </a:lnTo>
                  <a:lnTo>
                    <a:pt x="126" y="120"/>
                  </a:lnTo>
                  <a:lnTo>
                    <a:pt x="269" y="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60" name="Line 28"/>
            <p:cNvSpPr>
              <a:spLocks noChangeShapeType="1"/>
            </p:cNvSpPr>
            <p:nvPr/>
          </p:nvSpPr>
          <p:spPr bwMode="hidden">
            <a:xfrm>
              <a:off x="1" y="2749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95261" name="Line 29"/>
            <p:cNvSpPr>
              <a:spLocks noChangeShapeType="1"/>
            </p:cNvSpPr>
            <p:nvPr/>
          </p:nvSpPr>
          <p:spPr bwMode="hidden">
            <a:xfrm>
              <a:off x="1" y="2356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95262" name="Line 30"/>
            <p:cNvSpPr>
              <a:spLocks noChangeShapeType="1"/>
            </p:cNvSpPr>
            <p:nvPr/>
          </p:nvSpPr>
          <p:spPr bwMode="hidden">
            <a:xfrm>
              <a:off x="1" y="3142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Group 31"/>
            <p:cNvGrpSpPr>
              <a:grpSpLocks/>
            </p:cNvGrpSpPr>
            <p:nvPr/>
          </p:nvGrpSpPr>
          <p:grpSpPr bwMode="auto">
            <a:xfrm>
              <a:off x="1" y="392"/>
              <a:ext cx="5758" cy="1571"/>
              <a:chOff x="1" y="392"/>
              <a:chExt cx="5758" cy="1571"/>
            </a:xfrm>
          </p:grpSpPr>
          <p:sp>
            <p:nvSpPr>
              <p:cNvPr id="95264" name="Line 32"/>
              <p:cNvSpPr>
                <a:spLocks noChangeShapeType="1"/>
              </p:cNvSpPr>
              <p:nvPr userDrawn="1"/>
            </p:nvSpPr>
            <p:spPr bwMode="hidden">
              <a:xfrm>
                <a:off x="1" y="784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65" name="Line 33"/>
              <p:cNvSpPr>
                <a:spLocks noChangeShapeType="1"/>
              </p:cNvSpPr>
              <p:nvPr userDrawn="1"/>
            </p:nvSpPr>
            <p:spPr bwMode="hidden">
              <a:xfrm>
                <a:off x="1" y="1963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66" name="Line 34"/>
              <p:cNvSpPr>
                <a:spLocks noChangeShapeType="1"/>
              </p:cNvSpPr>
              <p:nvPr userDrawn="1"/>
            </p:nvSpPr>
            <p:spPr bwMode="hidden">
              <a:xfrm>
                <a:off x="1" y="1570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67" name="Line 35"/>
              <p:cNvSpPr>
                <a:spLocks noChangeShapeType="1"/>
              </p:cNvSpPr>
              <p:nvPr userDrawn="1"/>
            </p:nvSpPr>
            <p:spPr bwMode="hidden">
              <a:xfrm>
                <a:off x="1" y="1177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68" name="Line 36"/>
              <p:cNvSpPr>
                <a:spLocks noChangeShapeType="1"/>
              </p:cNvSpPr>
              <p:nvPr userDrawn="1"/>
            </p:nvSpPr>
            <p:spPr bwMode="hidden">
              <a:xfrm>
                <a:off x="1" y="392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95269" name="Line 37"/>
            <p:cNvSpPr>
              <a:spLocks noChangeShapeType="1"/>
            </p:cNvSpPr>
            <p:nvPr/>
          </p:nvSpPr>
          <p:spPr bwMode="hidden">
            <a:xfrm>
              <a:off x="1" y="3928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95270" name="Line 38"/>
            <p:cNvSpPr>
              <a:spLocks noChangeShapeType="1"/>
            </p:cNvSpPr>
            <p:nvPr/>
          </p:nvSpPr>
          <p:spPr bwMode="hidden">
            <a:xfrm>
              <a:off x="1" y="3535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95271" name="Rectangle 3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95272" name="Rectangle 4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02A61F13-3A6A-4396-9585-FEF5D409A38E}" type="datetime1">
              <a:rPr lang="ru-RU" smtClean="0"/>
              <a:pPr/>
              <a:t>27.02.2020</a:t>
            </a:fld>
            <a:endParaRPr lang="ru-RU" dirty="0"/>
          </a:p>
        </p:txBody>
      </p:sp>
      <p:sp>
        <p:nvSpPr>
          <p:cNvPr id="95273" name="Rectangle 4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endParaRPr lang="ru-RU" dirty="0"/>
          </a:p>
        </p:txBody>
      </p:sp>
      <p:sp>
        <p:nvSpPr>
          <p:cNvPr id="95274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D78E1F81-96BF-4E13-BEC0-C92A3D59F9C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5275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6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5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5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5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5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5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5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71" grpId="0"/>
      <p:bldP spid="95275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90%D0%BD%D0%B3%D0%BB%D0%B8%D0%B9%D1%81%D0%BA%D0%B8%D0%B9_%D1%8F%D0%B7%D1%8B%D0%BA" TargetMode="Externa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tuit.ru/" TargetMode="Externa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00034" y="1000108"/>
            <a:ext cx="8201028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 anchorCtr="1"/>
          <a:lstStyle/>
          <a:p>
            <a:pPr algn="ctr"/>
            <a:r>
              <a:rPr lang="ru-RU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Численные </a:t>
            </a:r>
            <a:r>
              <a:rPr lang="en-US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ru-RU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методы математической </a:t>
            </a:r>
            <a:r>
              <a:rPr lang="en-US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ru-RU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физики</a:t>
            </a:r>
            <a:endParaRPr lang="ru-RU" sz="4600" b="1" dirty="0">
              <a:solidFill>
                <a:schemeClr val="fol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14282" y="2979753"/>
            <a:ext cx="8534431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ru-RU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Курс лекций по дисциплине </a:t>
            </a:r>
          </a:p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«ЧММФ»</a:t>
            </a:r>
            <a:endParaRPr lang="ru-RU" sz="2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ru-RU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для </a:t>
            </a: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специальности 1-40</a:t>
            </a:r>
            <a:r>
              <a:rPr lang="ru-RU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 </a:t>
            </a: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05</a:t>
            </a:r>
            <a:r>
              <a:rPr lang="ru-RU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 </a:t>
            </a: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01 «Информационные системы и технологии </a:t>
            </a:r>
          </a:p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(по направлениям)» </a:t>
            </a:r>
            <a:endParaRPr lang="ru-RU" sz="2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042988" y="71414"/>
            <a:ext cx="73453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Кафедра «Информационные технологии»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71472" y="5643578"/>
            <a:ext cx="7848600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ru-RU" sz="2400" dirty="0" smtClean="0"/>
              <a:t>автор-составитель</a:t>
            </a:r>
          </a:p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ru-RU" sz="2400" dirty="0" smtClean="0"/>
              <a:t>Е.Г</a:t>
            </a:r>
            <a:r>
              <a:rPr lang="ru-RU" sz="2400" dirty="0"/>
              <a:t>. Стародубцев, доцент, канд. физ.-мат. наук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8596" y="-24"/>
            <a:ext cx="8858312" cy="687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33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Проектные решения </a:t>
            </a: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- промежуточные или окончательные описания ТО, которые должны удовлетворять требованиям: </a:t>
            </a:r>
          </a:p>
          <a:p>
            <a:pPr marL="514350" indent="-514350">
              <a:buAutoNum type="arabicParenR"/>
            </a:pPr>
            <a:r>
              <a:rPr lang="ru-RU" sz="33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по содержанию </a:t>
            </a: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(определяются замыслом проектировщика); </a:t>
            </a:r>
          </a:p>
          <a:p>
            <a:pPr marL="514350" indent="-514350">
              <a:buAutoNum type="arabicParenR"/>
            </a:pPr>
            <a:r>
              <a:rPr lang="ru-RU" sz="33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по форме </a:t>
            </a: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(представление проектного решения по заданной форме - </a:t>
            </a:r>
            <a:r>
              <a:rPr lang="ru-RU" sz="33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проектный документ)</a:t>
            </a: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ru-RU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r>
              <a:rPr lang="ru-RU" sz="33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33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Проект</a:t>
            </a: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– набор проектных документов, соответствующий заданному перечню. Проектирование по содержанию является </a:t>
            </a:r>
            <a:r>
              <a:rPr lang="ru-RU" sz="33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процессом переработки определенного объема различной информации</a:t>
            </a: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endParaRPr lang="ru-RU" sz="3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-24"/>
            <a:ext cx="8786874" cy="7072362"/>
          </a:xfrm>
        </p:spPr>
        <p:txBody>
          <a:bodyPr/>
          <a:lstStyle/>
          <a:p>
            <a:pPr marL="0" indent="0"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      К имитационному моделированию прибегают, когда:</a:t>
            </a:r>
          </a:p>
          <a:p>
            <a:pPr marL="0" indent="0">
              <a:lnSpc>
                <a:spcPct val="120000"/>
              </a:lnSpc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  дорого или невозможно экспериментировать на реальном объекте;</a:t>
            </a:r>
          </a:p>
          <a:p>
            <a:pPr marL="0" indent="0">
              <a:lnSpc>
                <a:spcPct val="120000"/>
              </a:lnSpc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  невозможно построить аналитическую модель: в системе есть время, причинные связи, последствие, нелинейности, случайные переменные;</a:t>
            </a:r>
          </a:p>
          <a:p>
            <a:pPr marL="0" indent="0">
              <a:lnSpc>
                <a:spcPct val="120000"/>
              </a:lnSpc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  необходимо сымитировать поведение системы во времени.</a:t>
            </a:r>
          </a:p>
          <a:p>
            <a:pPr marL="0" indent="0">
              <a:buNone/>
            </a:pPr>
            <a:endParaRPr lang="ru-RU" sz="3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spcBef>
                <a:spcPts val="0"/>
              </a:spcBef>
              <a:buNone/>
            </a:pPr>
            <a:endParaRPr lang="ru-RU" sz="3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100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71414"/>
            <a:ext cx="8786874" cy="6572296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      Цель имитационного моделирования -воспроизведение поведения исследуемой системы на основе результатов анализа наиболее существенных взаимосвязей между её элементами или другими словами - в разработке симулятора (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  <a:hlinkClick r:id="rId2" tooltip="Английский язык"/>
              </a:rPr>
              <a:t>англ.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3600" dirty="0" err="1" smtClean="0">
                <a:latin typeface="Times New Roman" pitchFamily="18" charset="0"/>
                <a:cs typeface="Times New Roman" pitchFamily="18" charset="0"/>
              </a:rPr>
              <a:t>simulation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600" dirty="0" err="1" smtClean="0">
                <a:latin typeface="Times New Roman" pitchFamily="18" charset="0"/>
                <a:cs typeface="Times New Roman" pitchFamily="18" charset="0"/>
              </a:rPr>
              <a:t>modeling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) исследуемой предметной области для проведения различных экспериментов.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101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71470" y="44624"/>
            <a:ext cx="8892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Пример</a:t>
            </a:r>
            <a:r>
              <a:rPr lang="ru-RU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(имитационная модель) – </a:t>
            </a:r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общая структура системы массового обслуживания (СМО)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 l="17368" t="25912" r="17385" b="26226"/>
          <a:stretch>
            <a:fillRect/>
          </a:stretch>
        </p:blipFill>
        <p:spPr bwMode="auto">
          <a:xfrm>
            <a:off x="-32" y="1142984"/>
            <a:ext cx="9144032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504" y="214314"/>
            <a:ext cx="8429652" cy="6500834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Теоретические модели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создаются в результате исследования процессов и их закономерностей, присущих рассматриваемому классу объектов и явлений.</a:t>
            </a:r>
          </a:p>
          <a:p>
            <a:pPr marL="0" indent="540000">
              <a:spcBef>
                <a:spcPts val="0"/>
              </a:spcBef>
              <a:buNone/>
            </a:pPr>
            <a:endParaRPr lang="ru-RU" sz="3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-71462"/>
            <a:ext cx="889248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Уравнения Максвелла - одна из самых успешных теоретических моделей за всю историю человечества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-32" y="785793"/>
            <a:ext cx="9144032" cy="6072207"/>
            <a:chOff x="-32" y="785793"/>
            <a:chExt cx="9144032" cy="6072207"/>
          </a:xfrm>
        </p:grpSpPr>
        <p:pic>
          <p:nvPicPr>
            <p:cNvPr id="19456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15703" t="25292" r="4027" b="10067"/>
            <a:stretch>
              <a:fillRect/>
            </a:stretch>
          </p:blipFill>
          <p:spPr bwMode="auto">
            <a:xfrm>
              <a:off x="-32" y="785793"/>
              <a:ext cx="9144032" cy="6072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456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78516" t="42480" r="3906" b="29268"/>
            <a:stretch>
              <a:fillRect/>
            </a:stretch>
          </p:blipFill>
          <p:spPr bwMode="auto">
            <a:xfrm>
              <a:off x="7000892" y="4286256"/>
              <a:ext cx="1500198" cy="1928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104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52" y="-71438"/>
            <a:ext cx="8786842" cy="6500834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Эмпирические ММ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создаются при изучении внешних проявлений свойств объекта с помощью измерений фазовых переменных на внешних входах и выходах и обработке результатов этих измерений.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Примеры эмпирических ММ: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- регрессионные ММ;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- интерполяционные ММ.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105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2" cstate="print"/>
          <a:srcRect l="12662" t="31656" r="2597" b="20860"/>
          <a:stretch>
            <a:fillRect/>
          </a:stretch>
        </p:blipFill>
        <p:spPr bwMode="auto">
          <a:xfrm>
            <a:off x="-32" y="71413"/>
            <a:ext cx="9144032" cy="5229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214414" y="5518973"/>
            <a:ext cx="71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Примеры  регрессионных  моделей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106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7224" y="5832479"/>
            <a:ext cx="7572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Пример  интерполяционной  модели 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http://www.wolframalpha-ru.com/2011/10/wolframalpha_23.html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2" cstate="print"/>
          <a:srcRect l="14946" t="19261" r="46956" b="42005"/>
          <a:stretch>
            <a:fillRect/>
          </a:stretch>
        </p:blipFill>
        <p:spPr bwMode="auto">
          <a:xfrm>
            <a:off x="570902" y="47602"/>
            <a:ext cx="8033546" cy="5829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14380" y="71414"/>
            <a:ext cx="8215338" cy="4000528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В целом, для получения ММ объекта нужно разработать: 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1)  ММ элементов объекта; 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2)  методы формирования из ММ элементов ММ систем.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108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42" y="71414"/>
            <a:ext cx="8215338" cy="6215106"/>
          </a:xfrm>
        </p:spPr>
        <p:txBody>
          <a:bodyPr/>
          <a:lstStyle/>
          <a:p>
            <a:pPr marL="0" indent="54000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Процедура получения ММ элементов включает следующие </a:t>
            </a:r>
            <a:r>
              <a:rPr lang="ru-RU" sz="3400" b="1" i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операции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228600" lvl="0" indent="-571500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endParaRPr lang="ru-RU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228600" lvl="0" indent="-571500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ru-RU" sz="34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1)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 Выбор свойств объекта, которые должны быть отражены в модели.</a:t>
            </a:r>
          </a:p>
          <a:p>
            <a:pPr marL="228600" lvl="0" indent="-571500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endParaRPr lang="ru-RU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228600" lvl="0" indent="-571500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ru-RU" sz="34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2)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 Сбор исходной информации об этих свойствах на основе технической и научной литературы.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109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2844" y="214290"/>
            <a:ext cx="8929686" cy="6130925"/>
          </a:xfrm>
        </p:spPr>
        <p:txBody>
          <a:bodyPr/>
          <a:lstStyle/>
          <a:p>
            <a:pPr marL="0" indent="540000"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При проектировании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3600" b="1" dirty="0" smtClean="0">
                <a:latin typeface="Times New Roman" pitchFamily="18" charset="0"/>
                <a:cs typeface="Times New Roman" pitchFamily="18" charset="0"/>
              </a:rPr>
              <a:t>и моделировании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) сложных объектов используется ряд 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общих принципов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spcBef>
                <a:spcPts val="0"/>
              </a:spcBef>
              <a:buNone/>
            </a:pPr>
            <a:endParaRPr lang="ru-RU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400050" lvl="1" indent="495300">
              <a:spcBef>
                <a:spcPts val="0"/>
              </a:spcBef>
            </a:pP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декомпозиция и иерархичность описаний объектов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; </a:t>
            </a:r>
          </a:p>
          <a:p>
            <a:pPr marL="400050" lvl="1" indent="495300">
              <a:spcBef>
                <a:spcPts val="0"/>
              </a:spcBef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400050" lvl="1" indent="495300">
              <a:spcBef>
                <a:spcPts val="0"/>
              </a:spcBef>
            </a:pP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многоэтапность и итерационность проектирования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400050" lvl="1" indent="495300">
              <a:spcBef>
                <a:spcPts val="0"/>
              </a:spcBef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400050" lvl="1" indent="495300">
              <a:spcBef>
                <a:spcPts val="0"/>
              </a:spcBef>
            </a:pP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типизация и унификация проектных решений и средств проектирования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52" y="71414"/>
            <a:ext cx="8786842" cy="6500858"/>
          </a:xfrm>
        </p:spPr>
        <p:txBody>
          <a:bodyPr/>
          <a:lstStyle/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ru-RU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3)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Синтез структуры ММ – общего вида соотношений модели, не задавая числовые значения параметров (самая сложная операция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ru-RU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4)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Расчёт числовых значений параметров ММ при условии минимальной погрешности модели заданной структуры.</a:t>
            </a:r>
          </a:p>
          <a:p>
            <a:pPr marL="171450" lvl="0" indent="-51435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ru-RU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5)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Оценка точности и адекватности ММ.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ru-RU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Операции 2-5 могут выполняться многократно в процессе последовательных приближений к желаемому результату.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110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71414"/>
            <a:ext cx="8643934" cy="6643734"/>
          </a:xfrm>
        </p:spPr>
        <p:txBody>
          <a:bodyPr/>
          <a:lstStyle/>
          <a:p>
            <a:pPr marL="0" lv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6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1.2. Численные методы </a:t>
            </a:r>
          </a:p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	С помощью математического моделирования решение научно-технической задачи сводится к решению математической задачи, являющейся ее моделью. Для решения математических задач используются следующие основные группы методов:</a:t>
            </a:r>
          </a:p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</a:pPr>
            <a:endParaRPr lang="ru-RU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400050" lvl="1" indent="0">
              <a:lnSpc>
                <a:spcPct val="130000"/>
              </a:lnSpc>
              <a:spcBef>
                <a:spcPts val="0"/>
              </a:spcBef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ru-RU" sz="3200" b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аналитические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marL="400050" lvl="1" indent="0">
              <a:lnSpc>
                <a:spcPct val="130000"/>
              </a:lnSpc>
              <a:spcBef>
                <a:spcPts val="0"/>
              </a:spcBef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ru-RU" sz="3200" b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графические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marL="400050" lvl="1" indent="0">
              <a:lnSpc>
                <a:spcPct val="130000"/>
              </a:lnSpc>
              <a:spcBef>
                <a:spcPts val="0"/>
              </a:spcBef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ru-RU" sz="3200" b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численные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111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52" y="71414"/>
            <a:ext cx="8786842" cy="6500858"/>
          </a:xfrm>
        </p:spPr>
        <p:txBody>
          <a:bodyPr/>
          <a:lstStyle/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	При использовании </a:t>
            </a:r>
            <a:r>
              <a:rPr lang="ru-RU" b="1" i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аналитических методов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решение задачи удается выразить с помощью формул. В частности, если математическая задача состоит в решении простейших алгебраических, трансцендентных, дифференциальных уравнений и т. п., то использование известных из курса математики приемов сразу приводит к цели. </a:t>
            </a:r>
          </a:p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	К сожалению, на практике это бывает достаточно редко.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-24"/>
            <a:ext cx="9001156" cy="6500858"/>
          </a:xfrm>
        </p:spPr>
        <p:txBody>
          <a:bodyPr/>
          <a:lstStyle/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b="1" i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	Графические методы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позволяют оценить порядок искомой величины. Основная идея: решение находится путем геометрических построений. Например, для нахождения корней уравнения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 = 0 строится график функции </a:t>
            </a:r>
          </a:p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 =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), точки пересечения которого с осью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и будут искомыми корнями. </a:t>
            </a:r>
          </a:p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	Эти методы применяются для получения начального приближения к решению, которое затем уточняется с помощью численных методов. </a:t>
            </a:r>
          </a:p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114</a:t>
            </a:fld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r="32011" b="36261"/>
          <a:stretch>
            <a:fillRect/>
          </a:stretch>
        </p:blipFill>
        <p:spPr bwMode="auto">
          <a:xfrm>
            <a:off x="71406" y="-24"/>
            <a:ext cx="9072594" cy="680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115</a:t>
            </a:fld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1759" t="24898" r="35724" b="9134"/>
          <a:stretch>
            <a:fillRect/>
          </a:stretch>
        </p:blipFill>
        <p:spPr bwMode="auto">
          <a:xfrm>
            <a:off x="214282" y="0"/>
            <a:ext cx="86439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14348" y="142852"/>
            <a:ext cx="8072494" cy="6500858"/>
          </a:xfrm>
        </p:spPr>
        <p:txBody>
          <a:bodyPr/>
          <a:lstStyle/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b="1" i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Основной инструмент для решения сложных математических задач в настоящее время - </a:t>
            </a:r>
            <a:r>
              <a:rPr lang="ru-RU" sz="3400" b="1" i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численные методы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, позволяющие свести решение задачи к выполнению конечного числа арифметических действий над числами; при этом результаты получаются </a:t>
            </a:r>
            <a:r>
              <a:rPr lang="ru-RU" sz="3400" i="1" u="sng" dirty="0" smtClean="0">
                <a:latin typeface="Times New Roman" pitchFamily="18" charset="0"/>
                <a:cs typeface="Times New Roman" pitchFamily="18" charset="0"/>
              </a:rPr>
              <a:t>в виде числовых значений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116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-24"/>
            <a:ext cx="8643998" cy="6500858"/>
          </a:xfrm>
        </p:spPr>
        <p:txBody>
          <a:bodyPr/>
          <a:lstStyle/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b="1" i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Отличия численных методов от аналитических: </a:t>
            </a:r>
          </a:p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</a:pPr>
            <a:endParaRPr lang="ru-RU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  1) численные методы позволяют получить лишь </a:t>
            </a:r>
            <a:r>
              <a:rPr lang="ru-RU" sz="3400" b="1" i="1" dirty="0" smtClean="0">
                <a:latin typeface="Times New Roman" pitchFamily="18" charset="0"/>
                <a:cs typeface="Times New Roman" pitchFamily="18" charset="0"/>
              </a:rPr>
              <a:t>приближенное решение задачи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; </a:t>
            </a:r>
          </a:p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  2) они обычно позволяют получить лишь решение задачи </a:t>
            </a:r>
            <a:r>
              <a:rPr lang="ru-RU" sz="3400" b="1" i="1" dirty="0" smtClean="0">
                <a:latin typeface="Times New Roman" pitchFamily="18" charset="0"/>
                <a:cs typeface="Times New Roman" pitchFamily="18" charset="0"/>
              </a:rPr>
              <a:t>с конкретными значениями параметров и исходных данных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.  </a:t>
            </a:r>
          </a:p>
          <a:p>
            <a:pPr marL="0" lvl="0" indent="0">
              <a:lnSpc>
                <a:spcPct val="130000"/>
              </a:lnSpc>
              <a:spcBef>
                <a:spcPts val="0"/>
              </a:spcBef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-171400"/>
            <a:ext cx="8929718" cy="785818"/>
          </a:xfrm>
        </p:spPr>
        <p:txBody>
          <a:bodyPr/>
          <a:lstStyle/>
          <a:p>
            <a:pPr marL="0" lv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3400" b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Требования к численным методам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  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2978" t="30850" r="23404" b="23949"/>
          <a:stretch>
            <a:fillRect/>
          </a:stretch>
        </p:blipFill>
        <p:spPr bwMode="auto">
          <a:xfrm>
            <a:off x="66298" y="620688"/>
            <a:ext cx="9042206" cy="616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118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7504" y="44624"/>
            <a:ext cx="9038238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2. Корректность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– задача называется поставленной корректно, если для любых значений исходных данных ее решение существует, единственно и устойчиво по исходным данным.</a:t>
            </a:r>
          </a:p>
          <a:p>
            <a:endParaRPr lang="ru-RU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3. Устойчивость численных методов</a:t>
            </a:r>
          </a:p>
          <a:p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Иногда при решении корректно поставленной задачи может оказаться неустойчивым </a:t>
            </a:r>
            <a:r>
              <a:rPr lang="ru-RU" sz="2800" i="1" dirty="0" smtClean="0">
                <a:latin typeface="Times New Roman" pitchFamily="18" charset="0"/>
                <a:cs typeface="Times New Roman" pitchFamily="18" charset="0"/>
              </a:rPr>
              <a:t>метод ее решения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Численный алгоритм (метод) называется корректным в случае существования и единственности численного решения при любых значениях исходных данных, а также в случае устойчивости этого решения относительно погрешностей исходных данных. </a:t>
            </a:r>
          </a:p>
          <a:p>
            <a:endParaRPr lang="ru-RU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4. Сходимость численного метода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– близость численного решения задачи к истинному решению.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119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52" y="0"/>
            <a:ext cx="8858248" cy="3286124"/>
          </a:xfrm>
        </p:spPr>
        <p:txBody>
          <a:bodyPr/>
          <a:lstStyle/>
          <a:p>
            <a:pPr marL="0" indent="54000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Разделение (</a:t>
            </a: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декомпозиция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 описаний по степени детализации отображённых свойств ТО лежит в основе </a:t>
            </a: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блочно–иерархичного подхода к проектированию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и ведёт к появлению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иерархических уровней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 представлениях о ТО.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indent="540000"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 l="31470" t="59527" r="27421" b="16512"/>
          <a:stretch>
            <a:fillRect/>
          </a:stretch>
        </p:blipFill>
        <p:spPr bwMode="auto">
          <a:xfrm>
            <a:off x="357158" y="2857496"/>
            <a:ext cx="8501122" cy="400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120</a:t>
            </a:fld>
            <a:endParaRPr lang="ru-RU" dirty="0"/>
          </a:p>
        </p:txBody>
      </p:sp>
      <p:sp>
        <p:nvSpPr>
          <p:cNvPr id="5" name="Содержимое 2"/>
          <p:cNvSpPr>
            <a:spLocks noGrp="1"/>
          </p:cNvSpPr>
          <p:nvPr>
            <p:ph idx="1"/>
          </p:nvPr>
        </p:nvSpPr>
        <p:spPr>
          <a:xfrm>
            <a:off x="214282" y="-27384"/>
            <a:ext cx="8929718" cy="1577906"/>
          </a:xfrm>
        </p:spPr>
        <p:txBody>
          <a:bodyPr/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ru-RU" sz="3400" b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Методы численного решения 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ru-RU" sz="3400" b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нелинейных уравнений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7474" t="21265" r="6804" b="19092"/>
          <a:stretch>
            <a:fillRect/>
          </a:stretch>
        </p:blipFill>
        <p:spPr bwMode="auto">
          <a:xfrm>
            <a:off x="35496" y="1268760"/>
            <a:ext cx="9108504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121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7560" t="24368" r="7391" b="11363"/>
          <a:stretch>
            <a:fillRect/>
          </a:stretch>
        </p:blipFill>
        <p:spPr bwMode="auto">
          <a:xfrm>
            <a:off x="35496" y="44624"/>
            <a:ext cx="9073008" cy="66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122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7595" t="11195" r="7729" b="17563"/>
          <a:stretch>
            <a:fillRect/>
          </a:stretch>
        </p:blipFill>
        <p:spPr bwMode="auto">
          <a:xfrm>
            <a:off x="35496" y="44624"/>
            <a:ext cx="9093582" cy="66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123</a:t>
            </a:fld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35496" y="44623"/>
            <a:ext cx="9108504" cy="5328594"/>
            <a:chOff x="35496" y="44623"/>
            <a:chExt cx="9108504" cy="532859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7269" t="47063" r="7932" b="21642"/>
            <a:stretch>
              <a:fillRect/>
            </a:stretch>
          </p:blipFill>
          <p:spPr bwMode="auto">
            <a:xfrm>
              <a:off x="35496" y="44623"/>
              <a:ext cx="9108504" cy="3240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7256" t="31531" r="7131" b="48403"/>
            <a:stretch>
              <a:fillRect/>
            </a:stretch>
          </p:blipFill>
          <p:spPr bwMode="auto">
            <a:xfrm>
              <a:off x="35496" y="3284984"/>
              <a:ext cx="9108504" cy="2088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124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7489" t="15974" r="7322" b="19258"/>
          <a:stretch>
            <a:fillRect/>
          </a:stretch>
        </p:blipFill>
        <p:spPr bwMode="auto">
          <a:xfrm>
            <a:off x="35496" y="44624"/>
            <a:ext cx="9108504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125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7129" t="19648" r="52638" b="13329"/>
          <a:stretch>
            <a:fillRect/>
          </a:stretch>
        </p:blipFill>
        <p:spPr bwMode="auto">
          <a:xfrm>
            <a:off x="2051720" y="44624"/>
            <a:ext cx="5040560" cy="671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126</a:t>
            </a:fld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35496" y="44623"/>
            <a:ext cx="9108504" cy="6497664"/>
            <a:chOff x="35496" y="44623"/>
            <a:chExt cx="9108504" cy="6497664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35496" y="44623"/>
              <a:ext cx="9108504" cy="4464497"/>
              <a:chOff x="35496" y="44623"/>
              <a:chExt cx="9108504" cy="4248473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6492" t="13492" r="7254" b="38776"/>
              <a:stretch>
                <a:fillRect/>
              </a:stretch>
            </p:blipFill>
            <p:spPr bwMode="auto">
              <a:xfrm>
                <a:off x="35496" y="44623"/>
                <a:ext cx="9108504" cy="42484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2210" t="33960" r="8100" b="24899"/>
              <a:stretch>
                <a:fillRect/>
              </a:stretch>
            </p:blipFill>
            <p:spPr bwMode="auto">
              <a:xfrm>
                <a:off x="35496" y="476672"/>
                <a:ext cx="4248472" cy="38164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7900" t="21773" r="7683" b="56454"/>
            <a:stretch>
              <a:fillRect/>
            </a:stretch>
          </p:blipFill>
          <p:spPr bwMode="auto">
            <a:xfrm>
              <a:off x="3923928" y="4509120"/>
              <a:ext cx="5220072" cy="20331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127</a:t>
            </a:fld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35496" y="116632"/>
            <a:ext cx="9108504" cy="6624736"/>
            <a:chOff x="35496" y="116632"/>
            <a:chExt cx="9108504" cy="6624736"/>
          </a:xfrm>
        </p:grpSpPr>
        <p:grpSp>
          <p:nvGrpSpPr>
            <p:cNvPr id="6" name="Группа 5"/>
            <p:cNvGrpSpPr/>
            <p:nvPr/>
          </p:nvGrpSpPr>
          <p:grpSpPr>
            <a:xfrm>
              <a:off x="35496" y="116632"/>
              <a:ext cx="9108504" cy="2664296"/>
              <a:chOff x="35496" y="116632"/>
              <a:chExt cx="9108504" cy="2160240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489" t="39786" r="7322" b="38698"/>
              <a:stretch>
                <a:fillRect/>
              </a:stretch>
            </p:blipFill>
            <p:spPr bwMode="auto">
              <a:xfrm>
                <a:off x="35496" y="116632"/>
                <a:ext cx="9108504" cy="2160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489" t="41854" r="52855" b="51691"/>
              <a:stretch>
                <a:fillRect/>
              </a:stretch>
            </p:blipFill>
            <p:spPr bwMode="auto">
              <a:xfrm>
                <a:off x="35496" y="116632"/>
                <a:ext cx="4240088" cy="6480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7431" t="34833" r="48912" b="22331"/>
            <a:stretch>
              <a:fillRect/>
            </a:stretch>
          </p:blipFill>
          <p:spPr bwMode="auto">
            <a:xfrm>
              <a:off x="1619672" y="2780928"/>
              <a:ext cx="5544616" cy="3960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128</a:t>
            </a:fld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35496" y="116632"/>
            <a:ext cx="9108504" cy="5184576"/>
            <a:chOff x="35496" y="116632"/>
            <a:chExt cx="9108504" cy="410445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6848" t="21110" r="6695" b="71865"/>
            <a:stretch>
              <a:fillRect/>
            </a:stretch>
          </p:blipFill>
          <p:spPr bwMode="auto">
            <a:xfrm>
              <a:off x="35496" y="116632"/>
              <a:ext cx="9108504" cy="648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6848" t="49117" r="6695" b="13329"/>
            <a:stretch>
              <a:fillRect/>
            </a:stretch>
          </p:blipFill>
          <p:spPr bwMode="auto">
            <a:xfrm>
              <a:off x="35496" y="756320"/>
              <a:ext cx="9108504" cy="3464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129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7029" t="20248" r="6872" b="17154"/>
          <a:stretch>
            <a:fillRect/>
          </a:stretch>
        </p:blipFill>
        <p:spPr bwMode="auto">
          <a:xfrm>
            <a:off x="35496" y="44623"/>
            <a:ext cx="9108504" cy="640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314" y="-71462"/>
            <a:ext cx="8929718" cy="6643710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На каждом иерархическом уровне используются свои понятия </a:t>
            </a:r>
            <a:r>
              <a:rPr lang="ru-RU" sz="3300" i="1" dirty="0" smtClean="0">
                <a:latin typeface="Times New Roman" pitchFamily="18" charset="0"/>
                <a:cs typeface="Times New Roman" pitchFamily="18" charset="0"/>
              </a:rPr>
              <a:t>системы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3300" i="1" dirty="0" smtClean="0">
                <a:latin typeface="Times New Roman" pitchFamily="18" charset="0"/>
                <a:cs typeface="Times New Roman" pitchFamily="18" charset="0"/>
              </a:rPr>
              <a:t>элементов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. На уровне 1 (верхнем уровне) сложный объект </a:t>
            </a:r>
            <a:r>
              <a:rPr lang="en-US" sz="3300" b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рассматривается как </a:t>
            </a:r>
            <a:r>
              <a:rPr lang="ru-RU" sz="3300" i="1" dirty="0" smtClean="0">
                <a:latin typeface="Times New Roman" pitchFamily="18" charset="0"/>
                <a:cs typeface="Times New Roman" pitchFamily="18" charset="0"/>
              </a:rPr>
              <a:t>система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300" b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из </a:t>
            </a:r>
            <a:r>
              <a:rPr lang="en-US" sz="33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взаимосвязанных и взаимодействующих </a:t>
            </a:r>
            <a:r>
              <a:rPr lang="ru-RU" sz="3300" i="1" dirty="0" smtClean="0">
                <a:latin typeface="Times New Roman" pitchFamily="18" charset="0"/>
                <a:cs typeface="Times New Roman" pitchFamily="18" charset="0"/>
              </a:rPr>
              <a:t>элементов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300" b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3300" b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. 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Каждый из элементов </a:t>
            </a:r>
            <a:r>
              <a:rPr lang="en-US" sz="3300" b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3300" b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представляет собой также довольно сложный объект, который рассматривается как </a:t>
            </a:r>
            <a:r>
              <a:rPr lang="ru-RU" sz="3300" i="1" dirty="0" smtClean="0">
                <a:latin typeface="Times New Roman" pitchFamily="18" charset="0"/>
                <a:cs typeface="Times New Roman" pitchFamily="18" charset="0"/>
              </a:rPr>
              <a:t>система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300" b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3300" b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на уровне 2. </a:t>
            </a:r>
          </a:p>
          <a:p>
            <a:pPr indent="540000"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130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6943" t="24796" r="6766" b="15693"/>
          <a:stretch>
            <a:fillRect/>
          </a:stretch>
        </p:blipFill>
        <p:spPr bwMode="auto">
          <a:xfrm>
            <a:off x="35496" y="44624"/>
            <a:ext cx="9108504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131</a:t>
            </a:fld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35496" y="44624"/>
            <a:ext cx="9093914" cy="5904656"/>
            <a:chOff x="35496" y="44624"/>
            <a:chExt cx="9093914" cy="4536504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6742" t="16856" r="6570" b="36811"/>
            <a:stretch>
              <a:fillRect/>
            </a:stretch>
          </p:blipFill>
          <p:spPr bwMode="auto">
            <a:xfrm>
              <a:off x="35496" y="44624"/>
              <a:ext cx="9093914" cy="3888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6742" t="82923" r="6570" b="8497"/>
            <a:stretch>
              <a:fillRect/>
            </a:stretch>
          </p:blipFill>
          <p:spPr bwMode="auto">
            <a:xfrm>
              <a:off x="35496" y="3861048"/>
              <a:ext cx="9093914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132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7091" t="12894" r="6933" b="13690"/>
          <a:stretch>
            <a:fillRect/>
          </a:stretch>
        </p:blipFill>
        <p:spPr bwMode="auto">
          <a:xfrm>
            <a:off x="35496" y="44623"/>
            <a:ext cx="9108504" cy="669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133</a:t>
            </a:fld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7191" t="30219" r="51366" b="28770"/>
          <a:stretch>
            <a:fillRect/>
          </a:stretch>
        </p:blipFill>
        <p:spPr bwMode="auto">
          <a:xfrm>
            <a:off x="899592" y="332656"/>
            <a:ext cx="7367555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7554" y="71414"/>
            <a:ext cx="2500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Литература</a:t>
            </a:r>
            <a:endParaRPr lang="ru-RU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282" y="1403885"/>
            <a:ext cx="864399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ru-RU" dirty="0" smtClean="0"/>
              <a:t>. Тарасик В.П. Математическое моделирование технических систем. - Мн.: </a:t>
            </a:r>
            <a:r>
              <a:rPr lang="ru-RU" dirty="0" err="1" smtClean="0"/>
              <a:t>ДизайнПРО</a:t>
            </a:r>
            <a:r>
              <a:rPr lang="ru-RU" dirty="0" smtClean="0"/>
              <a:t>, 1997.</a:t>
            </a:r>
          </a:p>
          <a:p>
            <a:endParaRPr lang="ru-RU" sz="800" dirty="0" smtClean="0"/>
          </a:p>
          <a:p>
            <a:r>
              <a:rPr lang="en-US" dirty="0" smtClean="0"/>
              <a:t>3</a:t>
            </a:r>
            <a:r>
              <a:rPr lang="ru-RU" dirty="0" smtClean="0"/>
              <a:t>. </a:t>
            </a:r>
            <a:r>
              <a:rPr lang="ru-RU" dirty="0" err="1" smtClean="0"/>
              <a:t>Норенков</a:t>
            </a:r>
            <a:r>
              <a:rPr lang="ru-RU" dirty="0" smtClean="0"/>
              <a:t> И.П., </a:t>
            </a:r>
            <a:r>
              <a:rPr lang="ru-RU" dirty="0" err="1" smtClean="0"/>
              <a:t>Маничев</a:t>
            </a:r>
            <a:r>
              <a:rPr lang="ru-RU" dirty="0" smtClean="0"/>
              <a:t> В.Б. Основы теории и проектирования САПР. Учебник для втузов. – М.: </a:t>
            </a:r>
            <a:r>
              <a:rPr lang="ru-RU" dirty="0" err="1" smtClean="0"/>
              <a:t>Высш</a:t>
            </a:r>
            <a:r>
              <a:rPr lang="ru-RU" dirty="0" smtClean="0"/>
              <a:t>. </a:t>
            </a:r>
            <a:r>
              <a:rPr lang="ru-RU" dirty="0" err="1" smtClean="0"/>
              <a:t>шк</a:t>
            </a:r>
            <a:r>
              <a:rPr lang="ru-RU" dirty="0" smtClean="0"/>
              <a:t>., 1990.</a:t>
            </a:r>
          </a:p>
          <a:p>
            <a:endParaRPr lang="ru-RU" sz="800" dirty="0" smtClean="0"/>
          </a:p>
          <a:p>
            <a:r>
              <a:rPr lang="en-US" dirty="0" smtClean="0"/>
              <a:t>4</a:t>
            </a:r>
            <a:r>
              <a:rPr lang="ru-RU" dirty="0" smtClean="0"/>
              <a:t>. Ю.Р. </a:t>
            </a:r>
            <a:r>
              <a:rPr lang="ru-RU" dirty="0" err="1" smtClean="0"/>
              <a:t>Саликаев</a:t>
            </a:r>
            <a:r>
              <a:rPr lang="ru-RU" dirty="0" smtClean="0"/>
              <a:t> МАТЕМАТИЧЕСКИЕ МОДЕЛИ И САПР</a:t>
            </a:r>
          </a:p>
          <a:p>
            <a:r>
              <a:rPr lang="ru-RU" dirty="0" smtClean="0"/>
              <a:t>ЭЛЕКТРОННЫХ ПРИБОРОВ И УСТРОЙСТВ</a:t>
            </a:r>
          </a:p>
          <a:p>
            <a:r>
              <a:rPr lang="ru-RU" dirty="0" smtClean="0"/>
              <a:t>Томский государственный университет систем управления и радиоэлектроники (ТУСУР), 2006, 182 с.</a:t>
            </a:r>
          </a:p>
          <a:p>
            <a:endParaRPr lang="ru-RU" sz="800" dirty="0" smtClean="0"/>
          </a:p>
          <a:p>
            <a:r>
              <a:rPr lang="en-US" dirty="0" smtClean="0">
                <a:hlinkClick r:id="rId2"/>
              </a:rPr>
              <a:t>5</a:t>
            </a:r>
            <a:r>
              <a:rPr lang="ru-RU" dirty="0" smtClean="0">
                <a:hlinkClick r:id="rId2"/>
              </a:rPr>
              <a:t>. </a:t>
            </a:r>
            <a:r>
              <a:rPr lang="en-US" dirty="0" smtClean="0">
                <a:hlinkClick r:id="rId2"/>
              </a:rPr>
              <a:t>http://www.intuit.ru</a:t>
            </a:r>
            <a:endParaRPr lang="en-US" dirty="0" smtClean="0"/>
          </a:p>
          <a:p>
            <a:endParaRPr lang="en-US" sz="800" dirty="0" smtClean="0"/>
          </a:p>
          <a:p>
            <a:r>
              <a:rPr lang="en-US" dirty="0" smtClean="0"/>
              <a:t>6</a:t>
            </a:r>
            <a:r>
              <a:rPr lang="ru-RU" dirty="0" smtClean="0"/>
              <a:t>. А.Б. Карташов, МГТУ им. Н.Э. Баумана, Курс лекций по САПР </a:t>
            </a:r>
            <a:r>
              <a:rPr lang="en-US" dirty="0" smtClean="0"/>
              <a:t>http://www.bmstu.ru/ps/~kartashov/fileman/</a:t>
            </a: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90465" name="Rectangle 1"/>
          <p:cNvSpPr>
            <a:spLocks noChangeArrowheads="1"/>
          </p:cNvSpPr>
          <p:nvPr/>
        </p:nvSpPr>
        <p:spPr bwMode="auto">
          <a:xfrm>
            <a:off x="214282" y="5000636"/>
            <a:ext cx="864399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7</a:t>
            </a:r>
            <a:r>
              <a:rPr lang="ru-RU" dirty="0" smtClean="0"/>
              <a:t>. </a:t>
            </a:r>
            <a:r>
              <a:rPr lang="ru-RU" dirty="0" err="1" smtClean="0"/>
              <a:t>Лыкин</a:t>
            </a:r>
            <a:r>
              <a:rPr lang="ru-RU" dirty="0" smtClean="0"/>
              <a:t> А.В.  Математическое моделирование электрических систем и их элементов : учеб. пособие / А.В. </a:t>
            </a:r>
            <a:r>
              <a:rPr lang="ru-RU" dirty="0" err="1" smtClean="0"/>
              <a:t>Лыкин</a:t>
            </a:r>
            <a:r>
              <a:rPr lang="ru-RU" dirty="0" smtClean="0"/>
              <a:t>. – 2-е изд., </a:t>
            </a:r>
            <a:r>
              <a:rPr lang="ru-RU" dirty="0" err="1" smtClean="0"/>
              <a:t>перераб</a:t>
            </a:r>
            <a:r>
              <a:rPr lang="ru-RU" dirty="0" smtClean="0"/>
              <a:t>. и доп. – Новосибирск</a:t>
            </a:r>
            <a:r>
              <a:rPr lang="en-US" dirty="0" smtClean="0"/>
              <a:t> </a:t>
            </a:r>
            <a:r>
              <a:rPr lang="ru-RU" dirty="0" smtClean="0"/>
              <a:t>: Изд-во НГТУ, 2009. – 228 с.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134</a:t>
            </a:fld>
            <a:endParaRPr lang="ru-RU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14282" y="428604"/>
            <a:ext cx="864399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dirty="0" smtClean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1</a:t>
            </a:r>
            <a:r>
              <a:rPr lang="ru-RU" dirty="0" smtClean="0"/>
              <a:t>. </a:t>
            </a:r>
            <a:r>
              <a:rPr lang="ru-RU" dirty="0" err="1" smtClean="0"/>
              <a:t>Турчак</a:t>
            </a:r>
            <a:r>
              <a:rPr lang="ru-RU" dirty="0" smtClean="0"/>
              <a:t> Л.И., Плотников П.В. Основы численных методов: Учебное 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ru-RU" dirty="0" smtClean="0"/>
              <a:t>пособие. — 2-е изд. — М.: ФИЗМАТЛИТ, 2003. — 304 с.  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14282" y="5929330"/>
            <a:ext cx="86439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8</a:t>
            </a:r>
            <a:r>
              <a:rPr lang="ru-RU" dirty="0" smtClean="0"/>
              <a:t>. Макаров Е.Г.  </a:t>
            </a:r>
            <a:r>
              <a:rPr lang="en-US" dirty="0" err="1" smtClean="0"/>
              <a:t>Mathcad</a:t>
            </a:r>
            <a:r>
              <a:rPr lang="ru-RU" dirty="0" smtClean="0"/>
              <a:t>: Учебный курс (+</a:t>
            </a:r>
            <a:r>
              <a:rPr lang="en-US" dirty="0" smtClean="0"/>
              <a:t>CD). – </a:t>
            </a:r>
            <a:r>
              <a:rPr lang="ru-RU" dirty="0" smtClean="0"/>
              <a:t>СПб.: Питер, 2009. – 384 с.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-71462"/>
            <a:ext cx="885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Дополнение – примеры расчетов </a:t>
            </a:r>
            <a:endParaRPr lang="en-US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в пакете </a:t>
            </a:r>
            <a:r>
              <a:rPr lang="en-US" sz="32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Mathcad</a:t>
            </a:r>
            <a:endParaRPr lang="ru-RU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135</a:t>
            </a:fld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t="39365" r="43646" b="11947"/>
          <a:stretch>
            <a:fillRect/>
          </a:stretch>
        </p:blipFill>
        <p:spPr bwMode="auto">
          <a:xfrm>
            <a:off x="285720" y="1000107"/>
            <a:ext cx="8643998" cy="582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136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t="31323" r="60756" b="34883"/>
          <a:stretch>
            <a:fillRect/>
          </a:stretch>
        </p:blipFill>
        <p:spPr bwMode="auto">
          <a:xfrm>
            <a:off x="71406" y="71414"/>
            <a:ext cx="9021928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137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t="35828" r="52229" b="34315"/>
          <a:stretch>
            <a:fillRect/>
          </a:stretch>
        </p:blipFill>
        <p:spPr bwMode="auto">
          <a:xfrm>
            <a:off x="71406" y="71413"/>
            <a:ext cx="9072594" cy="4786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138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1729" t="29178" r="42075" b="24352"/>
          <a:stretch>
            <a:fillRect/>
          </a:stretch>
        </p:blipFill>
        <p:spPr bwMode="auto">
          <a:xfrm>
            <a:off x="71405" y="71414"/>
            <a:ext cx="9070965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139</a:t>
            </a:fld>
            <a:endParaRPr lang="ru-R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1875" t="39844" r="57812" b="17166"/>
          <a:stretch>
            <a:fillRect/>
          </a:stretch>
        </p:blipFill>
        <p:spPr bwMode="auto">
          <a:xfrm>
            <a:off x="642910" y="71414"/>
            <a:ext cx="7703798" cy="65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314" y="142852"/>
            <a:ext cx="8858280" cy="5643578"/>
          </a:xfrm>
        </p:spPr>
        <p:txBody>
          <a:bodyPr/>
          <a:lstStyle/>
          <a:p>
            <a:pPr marL="0" indent="36195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Элементами систем </a:t>
            </a:r>
            <a:r>
              <a:rPr lang="en-US" sz="3400" b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3400" b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являются объекты </a:t>
            </a:r>
            <a:r>
              <a:rPr lang="en-US" sz="3400" b="1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3400" b="1" baseline="-25000" dirty="0" err="1" smtClean="0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ru-RU" sz="3400" b="1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выделяемые по функциональному признаку. Такое разделение продолжается до получения на некотором уровне элементов, описания которых дальнейшему делению не подлежит. Такие элементы по отношению к объекту </a:t>
            </a:r>
            <a:r>
              <a:rPr lang="en-US" sz="3400" b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называют </a:t>
            </a: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базовыми элементами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3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14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140</a:t>
            </a:fld>
            <a:endParaRPr lang="ru-R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843" t="29424" r="58708" b="11587"/>
          <a:stretch>
            <a:fillRect/>
          </a:stretch>
        </p:blipFill>
        <p:spPr bwMode="auto">
          <a:xfrm>
            <a:off x="1214414" y="71413"/>
            <a:ext cx="6286544" cy="6750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141</a:t>
            </a:fld>
            <a:endParaRPr lang="ru-RU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t="25072" r="48546" b="37864"/>
          <a:stretch>
            <a:fillRect/>
          </a:stretch>
        </p:blipFill>
        <p:spPr bwMode="auto">
          <a:xfrm>
            <a:off x="-32" y="71414"/>
            <a:ext cx="9049514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142</a:t>
            </a:fld>
            <a:endParaRPr lang="ru-RU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t="27007" r="42944" b="23479"/>
          <a:stretch>
            <a:fillRect/>
          </a:stretch>
        </p:blipFill>
        <p:spPr bwMode="auto">
          <a:xfrm>
            <a:off x="-33" y="71414"/>
            <a:ext cx="9059637" cy="65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143</a:t>
            </a:fld>
            <a:endParaRPr lang="ru-RU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t="25925" r="35312" b="13281"/>
          <a:stretch>
            <a:fillRect/>
          </a:stretch>
        </p:blipFill>
        <p:spPr bwMode="auto">
          <a:xfrm>
            <a:off x="71405" y="-24"/>
            <a:ext cx="9026447" cy="6786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144</a:t>
            </a:fld>
            <a:endParaRPr lang="ru-RU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t="25542" r="42415" b="15247"/>
          <a:stretch>
            <a:fillRect/>
          </a:stretch>
        </p:blipFill>
        <p:spPr bwMode="auto">
          <a:xfrm>
            <a:off x="465104" y="-24"/>
            <a:ext cx="8250300" cy="6786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-71462"/>
            <a:ext cx="885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Дополнение – примеры расчетов </a:t>
            </a:r>
            <a:endParaRPr lang="en-US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в пакете </a:t>
            </a:r>
            <a:r>
              <a:rPr lang="en-US" sz="32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Mathcad</a:t>
            </a:r>
            <a:endParaRPr lang="ru-RU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145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347" t="29829" r="29919" b="16394"/>
          <a:stretch>
            <a:fillRect/>
          </a:stretch>
        </p:blipFill>
        <p:spPr bwMode="auto">
          <a:xfrm>
            <a:off x="35496" y="1124744"/>
            <a:ext cx="9001156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146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4214" t="33652" r="57022" b="19944"/>
          <a:stretch>
            <a:fillRect/>
          </a:stretch>
        </p:blipFill>
        <p:spPr bwMode="auto">
          <a:xfrm>
            <a:off x="1071538" y="71438"/>
            <a:ext cx="7086591" cy="6786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147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t="27740" r="46575" b="35274"/>
          <a:stretch>
            <a:fillRect/>
          </a:stretch>
        </p:blipFill>
        <p:spPr bwMode="auto">
          <a:xfrm>
            <a:off x="71406" y="71413"/>
            <a:ext cx="9072594" cy="5357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148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t="36786" r="83714" b="25714"/>
          <a:stretch>
            <a:fillRect/>
          </a:stretch>
        </p:blipFill>
        <p:spPr bwMode="auto">
          <a:xfrm>
            <a:off x="2714612" y="71414"/>
            <a:ext cx="3649448" cy="6722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149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t="26264" r="32584" b="33708"/>
          <a:stretch>
            <a:fillRect/>
          </a:stretch>
        </p:blipFill>
        <p:spPr bwMode="auto">
          <a:xfrm>
            <a:off x="71406" y="71414"/>
            <a:ext cx="9072594" cy="5085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2" cstate="print"/>
          <a:srcRect l="16143" t="28125" r="11874" b="30859"/>
          <a:stretch>
            <a:fillRect/>
          </a:stretch>
        </p:blipFill>
        <p:spPr bwMode="auto">
          <a:xfrm>
            <a:off x="-32" y="1285859"/>
            <a:ext cx="9144032" cy="5167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57200" y="-24"/>
            <a:ext cx="8472518" cy="11398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sz="3600" b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Пример 1 – декомпозиция системы «автомобиль»</a:t>
            </a:r>
            <a:endParaRPr lang="ru-RU" sz="3600" b="1" dirty="0">
              <a:solidFill>
                <a:srgbClr val="FFCC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15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150</a:t>
            </a:fld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t="39111" r="30981" b="20628"/>
          <a:stretch>
            <a:fillRect/>
          </a:stretch>
        </p:blipFill>
        <p:spPr bwMode="auto">
          <a:xfrm>
            <a:off x="71406" y="142851"/>
            <a:ext cx="9072594" cy="5014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151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t="26480" r="30769" b="9698"/>
          <a:stretch>
            <a:fillRect/>
          </a:stretch>
        </p:blipFill>
        <p:spPr bwMode="auto">
          <a:xfrm>
            <a:off x="71406" y="44624"/>
            <a:ext cx="9008526" cy="6786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152</a:t>
            </a:fld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t="24999" r="29552" b="8955"/>
          <a:stretch>
            <a:fillRect/>
          </a:stretch>
        </p:blipFill>
        <p:spPr bwMode="auto">
          <a:xfrm>
            <a:off x="23833" y="-24"/>
            <a:ext cx="9048695" cy="6786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153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t="30523" r="33720" b="11700"/>
          <a:stretch>
            <a:fillRect/>
          </a:stretch>
        </p:blipFill>
        <p:spPr bwMode="auto">
          <a:xfrm>
            <a:off x="71438" y="71413"/>
            <a:ext cx="9072594" cy="6525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472518" cy="11398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sz="3600" b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Пример 2 – декомпозиция системы «коробка передач»</a:t>
            </a:r>
            <a:endParaRPr lang="ru-RU" sz="3600" b="1" dirty="0">
              <a:solidFill>
                <a:srgbClr val="FFCC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2" cstate="print"/>
          <a:srcRect l="26415" t="14973" r="23585" b="21637"/>
          <a:stretch>
            <a:fillRect/>
          </a:stretch>
        </p:blipFill>
        <p:spPr bwMode="auto">
          <a:xfrm>
            <a:off x="1547664" y="1052736"/>
            <a:ext cx="6025872" cy="5786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16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2844" y="-142900"/>
            <a:ext cx="9001156" cy="6786586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Таким образом, </a:t>
            </a:r>
            <a:r>
              <a:rPr lang="ru-RU" sz="3300" b="1" i="1" u="sng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принцип иерархичности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означает структурирование представлений о проектируемых (моделируемых) ТО по степени детальности описаний, 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а  </a:t>
            </a:r>
            <a:r>
              <a:rPr lang="ru-RU" sz="3300" b="1" i="1" u="sng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принцип декомпозиции</a:t>
            </a:r>
            <a:r>
              <a:rPr lang="ru-RU" sz="3300" i="1" u="sng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300" i="1" u="sng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3300" b="1" i="1" u="sng" dirty="0" err="1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блочности</a:t>
            </a:r>
            <a:r>
              <a:rPr lang="ru-RU" sz="3300" i="1" u="sng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– разбиение представлений каждого уровня на ряд составных частей (блоков) с возможностями раздельного проектирования объектов:  </a:t>
            </a:r>
            <a:r>
              <a:rPr lang="en-US" sz="3300" b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3300" b="1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3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3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на</a:t>
            </a:r>
            <a:r>
              <a:rPr lang="ru-RU" sz="33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уровне 1,   </a:t>
            </a:r>
            <a:r>
              <a:rPr lang="en-US" sz="3300" b="1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3300" b="1" baseline="-25000" dirty="0" err="1" smtClean="0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 на  уровне 2 и т. д. 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-142900"/>
            <a:ext cx="8786842" cy="6786586"/>
          </a:xfrm>
        </p:spPr>
        <p:txBody>
          <a:bodyPr/>
          <a:lstStyle/>
          <a:p>
            <a:pPr algn="ctr">
              <a:lnSpc>
                <a:spcPct val="125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Примеры систем и подсистем 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Компьютер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- сложная система в силу наличия у него большого числа элементов, разнообразных связей между элементами и подсистемами, свойств целенаправленности, целостности, иерархичности.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Подсистемы компьютера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: процессоры, оперативная память, кэш-память, шины, устройства ввода-вывода.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Надсистемы компьютера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: вычислительная сеть, автоматизированная и (или) организационная система, к которым принадлежит компьютер.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18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-71462"/>
            <a:ext cx="8643998" cy="6786586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    Двигатель внутреннего сгорания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- сложная система, включающая 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подсистемы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: коленчатый вал, механизм газораспределения, поршневая группа, система смазки и охлаждения.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Надсистема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для ДВС – это, например, автомобиль (ДВС является элементом системы «автомобиль»).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19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85784" y="-214338"/>
            <a:ext cx="9686964" cy="1139825"/>
          </a:xfrm>
        </p:spPr>
        <p:txBody>
          <a:bodyPr/>
          <a:lstStyle/>
          <a:p>
            <a:r>
              <a:rPr lang="ru-RU" sz="3000" b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ТЕМА 1.</a:t>
            </a:r>
            <a:r>
              <a:rPr lang="ru-RU" sz="3000" b="1" cap="all" dirty="0" smtClean="0"/>
              <a:t>  </a:t>
            </a:r>
            <a:r>
              <a:rPr lang="ru-RU" sz="3000" b="1" u="sng" cap="all" dirty="0" smtClean="0">
                <a:solidFill>
                  <a:srgbClr val="FFCC66"/>
                </a:solidFill>
              </a:rPr>
              <a:t>Введение в численные методы</a:t>
            </a:r>
            <a:endParaRPr lang="ru-RU" sz="3000" u="sng" dirty="0">
              <a:solidFill>
                <a:srgbClr val="FFCC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214314" y="2000240"/>
            <a:ext cx="8858280" cy="4214842"/>
          </a:xfrm>
        </p:spPr>
        <p:txBody>
          <a:bodyPr/>
          <a:lstStyle/>
          <a:p>
            <a:pPr marL="0" indent="54000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800" b="1" i="1" dirty="0" smtClean="0">
                <a:latin typeface="Times New Roman" pitchFamily="18" charset="0"/>
                <a:cs typeface="Times New Roman" pitchFamily="18" charset="0"/>
              </a:rPr>
              <a:t>Что такое математическая физика? Зачем нужны и где используются ЧММФ? Связь процессов проектирования технических объектов и ММ. Системы автоматизированного проектирования  (САПР). Математическое обеспечение САПР. Основные понятия и классификация ММ. Численные методы. Погрешности. Корректность и обусловленность вычислительной задачи. Запись чисел в ЭВМ. Корректность, сложность, устойчивость и обусловленность алгоритмов.</a:t>
            </a:r>
            <a:endParaRPr lang="ru-RU" sz="28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271490" y="1000108"/>
            <a:ext cx="8872510" cy="785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strike="noStrike" kern="0" cap="none" spc="0" normalizeH="0" baseline="0" noProof="0" dirty="0" smtClean="0">
                <a:ln>
                  <a:noFill/>
                </a:ln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1.1. Основы математического моделирования (ММ). Связь ММ и проектирования. </a:t>
            </a:r>
            <a:endParaRPr kumimoji="0" lang="ru-RU" sz="3200" b="1" i="0" strike="noStrike" kern="0" cap="none" spc="0" normalizeH="0" baseline="0" noProof="0" dirty="0">
              <a:ln>
                <a:noFill/>
              </a:ln>
              <a:solidFill>
                <a:srgbClr val="FFCC66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52" y="0"/>
            <a:ext cx="8858248" cy="6786586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3500" dirty="0" smtClean="0">
                <a:latin typeface="Times New Roman" pitchFamily="18" charset="0"/>
                <a:cs typeface="Times New Roman" pitchFamily="18" charset="0"/>
              </a:rPr>
              <a:t>Список иерархических уровней в каждом приложении может быть специфичным, но чаще всего выделяются </a:t>
            </a:r>
            <a:r>
              <a:rPr lang="ru-RU" sz="3500" i="1" dirty="0" smtClean="0">
                <a:latin typeface="Times New Roman" pitchFamily="18" charset="0"/>
                <a:cs typeface="Times New Roman" pitchFamily="18" charset="0"/>
              </a:rPr>
              <a:t>уровни</a:t>
            </a:r>
            <a:r>
              <a:rPr lang="ru-RU" sz="3500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3500" dirty="0" smtClean="0">
                <a:latin typeface="Times New Roman" pitchFamily="18" charset="0"/>
                <a:cs typeface="Times New Roman" pitchFamily="18" charset="0"/>
              </a:rPr>
              <a:t>    - </a:t>
            </a:r>
            <a:r>
              <a:rPr lang="ru-RU" sz="36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системный уровень</a:t>
            </a:r>
            <a:r>
              <a:rPr lang="ru-RU" sz="3500" dirty="0" smtClean="0">
                <a:latin typeface="Times New Roman" pitchFamily="18" charset="0"/>
                <a:cs typeface="Times New Roman" pitchFamily="18" charset="0"/>
              </a:rPr>
              <a:t>, на котором решают наиболее общие задачи проектирования систем, машин и процессов; результаты проектирования представляют в виде структурных схем, схем размещения агрегатов, диаграмм потоков данных и т.п.;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20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628" y="-24"/>
            <a:ext cx="8643966" cy="6786586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   - </a:t>
            </a:r>
            <a:r>
              <a:rPr lang="ru-RU" sz="3600" b="1" dirty="0" err="1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макроуровень</a:t>
            </a:r>
            <a:r>
              <a:rPr lang="ru-RU" sz="3500" dirty="0" smtClean="0">
                <a:latin typeface="Times New Roman" pitchFamily="18" charset="0"/>
                <a:cs typeface="Times New Roman" pitchFamily="18" charset="0"/>
              </a:rPr>
              <a:t>, на котором проектируют отдельные устройства, узлы машин и приборов; результаты представляют в виде функциональных, принципиальных и кинематических схем, сборочных чертежей и т.п.;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3500" dirty="0" smtClean="0">
                <a:latin typeface="Times New Roman" pitchFamily="18" charset="0"/>
                <a:cs typeface="Times New Roman" pitchFamily="18" charset="0"/>
              </a:rPr>
              <a:t>   - </a:t>
            </a:r>
            <a:r>
              <a:rPr lang="ru-RU" sz="3600" b="1" dirty="0" err="1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микроуровень</a:t>
            </a:r>
            <a:r>
              <a:rPr lang="ru-RU" sz="3500" dirty="0" smtClean="0">
                <a:latin typeface="Times New Roman" pitchFamily="18" charset="0"/>
                <a:cs typeface="Times New Roman" pitchFamily="18" charset="0"/>
              </a:rPr>
              <a:t>, на котором проектируют отдельные детали и элементы машин и приборов. </a:t>
            </a:r>
            <a:endParaRPr lang="ru-RU" sz="3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21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57224" y="-24"/>
            <a:ext cx="7929618" cy="6286544"/>
          </a:xfrm>
        </p:spPr>
        <p:txBody>
          <a:bodyPr/>
          <a:lstStyle/>
          <a:p>
            <a:pPr marL="0" indent="542925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Используется также </a:t>
            </a: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декомпозиция описаний </a:t>
            </a:r>
            <a:r>
              <a:rPr lang="ru-RU" sz="3400" b="1" i="1" u="sng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по характеру отображаемых свойств ТО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, ведущая к появлению ряда </a:t>
            </a:r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аспектов описаний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 indent="542925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Основные </a:t>
            </a:r>
            <a:r>
              <a:rPr lang="ru-RU" sz="3400" b="1" i="1" dirty="0" smtClean="0">
                <a:latin typeface="Times New Roman" pitchFamily="18" charset="0"/>
                <a:cs typeface="Times New Roman" pitchFamily="18" charset="0"/>
              </a:rPr>
              <a:t>аспекты описаний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542925">
              <a:lnSpc>
                <a:spcPct val="140000"/>
              </a:lnSpc>
              <a:spcBef>
                <a:spcPts val="0"/>
              </a:spcBef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функциональный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marL="0" indent="542925">
              <a:lnSpc>
                <a:spcPct val="140000"/>
              </a:lnSpc>
              <a:spcBef>
                <a:spcPts val="0"/>
              </a:spcBef>
            </a:pPr>
            <a:r>
              <a:rPr lang="ru-RU" sz="34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конструкторский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542925">
              <a:lnSpc>
                <a:spcPct val="140000"/>
              </a:lnSpc>
              <a:spcBef>
                <a:spcPts val="0"/>
              </a:spcBef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технологический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57224" y="-24"/>
            <a:ext cx="8286776" cy="6500858"/>
          </a:xfrm>
        </p:spPr>
        <p:txBody>
          <a:bodyPr/>
          <a:lstStyle/>
          <a:p>
            <a:pPr marL="0" indent="54000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Решение задач, связанных с этими аспектами, называют соответственно 	</a:t>
            </a: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функциональным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marL="0" indent="54000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	конструкторским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marL="0" indent="54000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	 </a:t>
            </a: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технологическим</a:t>
            </a:r>
            <a:r>
              <a:rPr lang="ru-RU" sz="36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36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проектированием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Эти виды проектирования выполняются с помощью соответствующих ММ.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endParaRPr lang="ru-RU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2876" y="-71462"/>
            <a:ext cx="9001156" cy="6715148"/>
          </a:xfrm>
        </p:spPr>
        <p:txBody>
          <a:bodyPr/>
          <a:lstStyle/>
          <a:p>
            <a:pPr marL="0">
              <a:lnSpc>
                <a:spcPct val="125000"/>
              </a:lnSpc>
              <a:spcBef>
                <a:spcPts val="0"/>
              </a:spcBef>
            </a:pPr>
            <a:r>
              <a:rPr lang="ru-RU" b="1" i="1" u="sng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Функциональный аспект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связан с отображением основных принципов работы, характера процессов, протекающих в ТО. Выражается в принципиальных, функциональных, структурных, кинематических схемах и сопровождающих их документах.</a:t>
            </a:r>
          </a:p>
          <a:p>
            <a:pPr marL="0">
              <a:lnSpc>
                <a:spcPct val="125000"/>
              </a:lnSpc>
              <a:spcBef>
                <a:spcPts val="0"/>
              </a:spcBef>
            </a:pPr>
            <a:r>
              <a:rPr lang="ru-RU" b="1" i="1" u="sng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Конструкторский аспект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связан с определением геометрических форм объектов и их взаимным расположением в пространстве.</a:t>
            </a:r>
          </a:p>
          <a:p>
            <a:pPr marL="0">
              <a:lnSpc>
                <a:spcPct val="125000"/>
              </a:lnSpc>
              <a:spcBef>
                <a:spcPts val="0"/>
              </a:spcBef>
            </a:pPr>
            <a:r>
              <a:rPr lang="ru-RU" b="1" i="1" u="sng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Технологический аспект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связан с описанием методов изготовления объектов.</a:t>
            </a:r>
          </a:p>
          <a:p>
            <a:pPr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24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52" y="-24"/>
            <a:ext cx="8715404" cy="6572296"/>
          </a:xfrm>
        </p:spPr>
        <p:txBody>
          <a:bodyPr/>
          <a:lstStyle/>
          <a:p>
            <a:pPr marL="0" indent="540000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Рассмотрим </a:t>
            </a:r>
            <a:r>
              <a:rPr lang="ru-RU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составные части процесса проектирования</a:t>
            </a:r>
            <a:r>
              <a:rPr lang="ru-RU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стадии</a:t>
            </a:r>
            <a:r>
              <a:rPr lang="ru-RU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этапы</a:t>
            </a:r>
            <a:r>
              <a:rPr lang="ru-RU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проектные процедуры</a:t>
            </a:r>
            <a:r>
              <a:rPr lang="ru-RU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операции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540000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При проектировании сложных систем выделяют следующие </a:t>
            </a:r>
            <a:r>
              <a:rPr lang="ru-RU" b="1" i="1" u="sng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стадии</a:t>
            </a:r>
            <a:r>
              <a:rPr lang="ru-RU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>
              <a:spcBef>
                <a:spcPts val="0"/>
              </a:spcBef>
              <a:buNone/>
            </a:pPr>
            <a:r>
              <a:rPr lang="ru-RU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b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1)</a:t>
            </a:r>
            <a:r>
              <a:rPr lang="ru-RU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предпроектных исследований, технического задания и технического предложения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называемые также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стадиями 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НИР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(научно-исследовательская работа);</a:t>
            </a:r>
          </a:p>
          <a:p>
            <a:pPr marL="0">
              <a:spcBef>
                <a:spcPts val="0"/>
              </a:spcBef>
              <a:buNone/>
            </a:pPr>
            <a:r>
              <a:rPr lang="ru-RU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b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2)</a:t>
            </a:r>
            <a:r>
              <a:rPr lang="ru-RU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эскизного проекта или опытно–конструкторских работ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ОКР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; проверяется правильность и реализуемость работы ТО, создаётся его эскизный проект;</a:t>
            </a:r>
          </a:p>
          <a:p>
            <a:pPr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25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90" y="142852"/>
            <a:ext cx="8643966" cy="6000768"/>
          </a:xfrm>
        </p:spPr>
        <p:txBody>
          <a:bodyPr/>
          <a:lstStyle/>
          <a:p>
            <a:pPr marL="0" indent="54000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3)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технического проекта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выполняется проработка всех частей проекта и технического решения;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spcBef>
                <a:spcPts val="0"/>
              </a:spcBef>
              <a:buNone/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4)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рабочего проекта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разрабатывается вся документация для изготовления изделия; затем испытывается опытный образец, по результатам испытаний корректируется проектная документация и выполняется внедрение в производство.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26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628" y="-24"/>
            <a:ext cx="8501090" cy="6572272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Этап проектирования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часть процесса проектирования, включающая разработку всех нужных описаний объекта. 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Составные части этапа проектирования называют </a:t>
            </a:r>
            <a:r>
              <a:rPr lang="ru-RU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проектными процедурами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а части процедур – </a:t>
            </a:r>
            <a:r>
              <a:rPr lang="ru-RU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проектными операциями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(например, оформление всего чертежа изделия – проектная процедура, оформление рамки чертежа – проектная операция).</a:t>
            </a:r>
          </a:p>
          <a:p>
            <a:pPr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85818" y="-24"/>
            <a:ext cx="8143900" cy="6215106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Различают несколько типов проектирования. Если решение задач высоких иерархических уровней предшествует решению задач более низких уровней, то проектирование называется </a:t>
            </a: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нисходящим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, в противном случае – </a:t>
            </a: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восходящим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3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spcBef>
                <a:spcPts val="0"/>
              </a:spcBef>
              <a:buNone/>
            </a:pP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28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 cstate="print"/>
          <a:srcRect l="30086" t="51810" r="31017" b="34408"/>
          <a:stretch>
            <a:fillRect/>
          </a:stretch>
        </p:blipFill>
        <p:spPr bwMode="auto">
          <a:xfrm>
            <a:off x="-32" y="-24"/>
            <a:ext cx="9144032" cy="2592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43" name="Picture 3"/>
          <p:cNvPicPr>
            <a:picLocks noChangeAspect="1" noChangeArrowheads="1"/>
          </p:cNvPicPr>
          <p:nvPr/>
        </p:nvPicPr>
        <p:blipFill>
          <a:blip r:embed="rId3" cstate="print"/>
          <a:srcRect l="30038" t="51977" r="31037" b="35098"/>
          <a:stretch>
            <a:fillRect/>
          </a:stretch>
        </p:blipFill>
        <p:spPr bwMode="auto">
          <a:xfrm>
            <a:off x="-32" y="3643314"/>
            <a:ext cx="9144032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42337" t="66690" r="40205" b="30981"/>
          <a:stretch>
            <a:fillRect/>
          </a:stretch>
        </p:blipFill>
        <p:spPr bwMode="auto">
          <a:xfrm>
            <a:off x="1928794" y="2571744"/>
            <a:ext cx="5353871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 l="42506" t="65991" r="40160" b="31728"/>
          <a:stretch>
            <a:fillRect/>
          </a:stretch>
        </p:blipFill>
        <p:spPr bwMode="auto">
          <a:xfrm>
            <a:off x="1999928" y="6072206"/>
            <a:ext cx="542959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29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2732" t="37162" r="14864" b="48057"/>
          <a:stretch>
            <a:fillRect/>
          </a:stretch>
        </p:blipFill>
        <p:spPr bwMode="auto">
          <a:xfrm>
            <a:off x="35496" y="5805264"/>
            <a:ext cx="5178876" cy="981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16490" t="10165" r="14156" b="41265"/>
          <a:stretch>
            <a:fillRect/>
          </a:stretch>
        </p:blipFill>
        <p:spPr bwMode="auto">
          <a:xfrm>
            <a:off x="35496" y="71414"/>
            <a:ext cx="9072595" cy="558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85752" y="-71462"/>
            <a:ext cx="8858280" cy="662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У каждого из этих видов проектирования есть </a:t>
            </a:r>
            <a:r>
              <a:rPr lang="ru-RU" sz="33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преимущества</a:t>
            </a: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33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недостатки</a:t>
            </a: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3300" b="1" i="1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Нисходящее проектирование</a:t>
            </a: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: система разрабатывается в условиях, когда ее элементы еще не определены 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=&gt;</a:t>
            </a: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сведения о свойствах элементов носят предположительный характер. </a:t>
            </a:r>
          </a:p>
          <a:p>
            <a:pPr>
              <a:lnSpc>
                <a:spcPct val="140000"/>
              </a:lnSpc>
            </a:pP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3300" b="1" i="1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Восходящее проектирование</a:t>
            </a: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: элементы проектируются раньше системы 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=&gt;</a:t>
            </a: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требования</a:t>
            </a:r>
            <a:r>
              <a:rPr lang="en-US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 системе</a:t>
            </a:r>
            <a:r>
              <a:rPr lang="en-US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имеют</a:t>
            </a:r>
            <a:r>
              <a:rPr lang="en-US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предположительный характер. </a:t>
            </a:r>
            <a:endParaRPr lang="ru-RU" sz="3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30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28596" y="84822"/>
            <a:ext cx="8501122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В обоих случаях из-за отсутствия полной исходной информации имеются </a:t>
            </a:r>
            <a:r>
              <a:rPr lang="ru-RU" sz="3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отклонения</a:t>
            </a:r>
            <a:r>
              <a:rPr lang="en-US" sz="3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результатов проектирования  от возможных оптимальных результатов</a:t>
            </a: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Такие отклонения неизбежны при блочно-иерархическом подходе, но альтернативы этому подходу при проектировании сложных объектов нет. </a:t>
            </a:r>
          </a:p>
          <a:p>
            <a:pPr>
              <a:lnSpc>
                <a:spcPct val="125000"/>
              </a:lnSpc>
            </a:pP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31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85786" y="270760"/>
            <a:ext cx="82153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Поэтому оптимальность результатов блочно-иерархического проектирования рассматривают с позиций технико-экономических показателей, включая, в частности, материальные и временные затраты на проектирование.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-99392"/>
            <a:ext cx="857256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Поскольку принимаемые предположения могут не оправдаться, часто требуется повторное выполнение проектных процедур предыдущих этапов после выполнения проектных процедур последующих этапов.  </a:t>
            </a:r>
          </a:p>
          <a:p>
            <a:pPr>
              <a:lnSpc>
                <a:spcPct val="150000"/>
              </a:lnSpc>
            </a:pP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Такие повторения обеспечивают последовательное приближение к оптимальным результатам и обусловливают </a:t>
            </a:r>
            <a:r>
              <a:rPr lang="ru-RU" sz="3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итерационный характер проектирования</a:t>
            </a:r>
            <a:r>
              <a:rPr lang="en-US" sz="3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ru-RU" sz="3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моделирования.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57158" y="-14005"/>
            <a:ext cx="864399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На практике обычно сочетают восходящее и нисходящее проектирование.</a:t>
            </a:r>
          </a:p>
          <a:p>
            <a:pPr>
              <a:lnSpc>
                <a:spcPct val="150000"/>
              </a:lnSpc>
            </a:pP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Например, восходящее проектирование имеет место на тех иерархических уровнях, где используют </a:t>
            </a:r>
            <a:r>
              <a:rPr lang="ru-RU" sz="3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унифицированные элементы</a:t>
            </a: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которые разрабатываются раньше, чем конкретная система из определенного класса.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34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52" y="1142984"/>
            <a:ext cx="8715404" cy="5500726"/>
          </a:xfrm>
        </p:spPr>
        <p:txBody>
          <a:bodyPr/>
          <a:lstStyle/>
          <a:p>
            <a:pPr marL="0" indent="540000">
              <a:spcBef>
                <a:spcPts val="0"/>
              </a:spcBef>
              <a:buNone/>
            </a:pP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Одним из основных компонентов САПР является </a:t>
            </a: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математическое обеспечение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, включающее:</a:t>
            </a:r>
          </a:p>
          <a:p>
            <a:pPr marL="542925" indent="-3175">
              <a:lnSpc>
                <a:spcPct val="130000"/>
              </a:lnSpc>
              <a:spcBef>
                <a:spcPts val="0"/>
              </a:spcBef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6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математические модели объектов проектирования, </a:t>
            </a:r>
          </a:p>
          <a:p>
            <a:pPr marL="542925" indent="-3175">
              <a:lnSpc>
                <a:spcPct val="130000"/>
              </a:lnSpc>
              <a:spcBef>
                <a:spcPts val="0"/>
              </a:spcBef>
            </a:pPr>
            <a:r>
              <a:rPr lang="en-US" sz="36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36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методы и алгоритмы выполнения проектных процедур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2844" y="142852"/>
            <a:ext cx="90460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b="1" kern="0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1.1.2. Математическое обеспечение САПР </a:t>
            </a:r>
          </a:p>
          <a:p>
            <a:pPr algn="ctr"/>
            <a:r>
              <a:rPr lang="ru-RU" sz="3600" b="1" kern="0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и использование ММ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35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2" cstate="print"/>
          <a:srcRect l="16196" t="33762" r="13183" b="23131"/>
          <a:stretch>
            <a:fillRect/>
          </a:stretch>
        </p:blipFill>
        <p:spPr bwMode="auto">
          <a:xfrm>
            <a:off x="-32" y="71414"/>
            <a:ext cx="9144032" cy="558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71472" y="5637930"/>
            <a:ext cx="84296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Общая схема решения задачи посредством моделирования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36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357918" y="3857628"/>
            <a:ext cx="27861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Общая схема формирования модели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2" cstate="print"/>
          <a:srcRect l="25796" t="19506" r="26433" b="7212"/>
          <a:stretch>
            <a:fillRect/>
          </a:stretch>
        </p:blipFill>
        <p:spPr bwMode="auto">
          <a:xfrm>
            <a:off x="500033" y="-24"/>
            <a:ext cx="5786479" cy="685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5940569"/>
            <a:ext cx="8429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Общая схема формирования модели (начало)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2" cstate="print"/>
          <a:srcRect l="27301" t="19506" r="29066" b="52250"/>
          <a:stretch>
            <a:fillRect/>
          </a:stretch>
        </p:blipFill>
        <p:spPr bwMode="auto">
          <a:xfrm>
            <a:off x="35496" y="71412"/>
            <a:ext cx="9072594" cy="5805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38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2" cstate="print"/>
          <a:srcRect l="26976" t="41643" r="27023" b="7212"/>
          <a:stretch>
            <a:fillRect/>
          </a:stretch>
        </p:blipFill>
        <p:spPr bwMode="auto">
          <a:xfrm>
            <a:off x="539552" y="0"/>
            <a:ext cx="8105554" cy="645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1406" y="6309320"/>
            <a:ext cx="9429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Общая схема формирования модели (продолжение)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39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2297" t="37867" r="14864" b="48057"/>
          <a:stretch>
            <a:fillRect/>
          </a:stretch>
        </p:blipFill>
        <p:spPr bwMode="auto">
          <a:xfrm>
            <a:off x="35496" y="6237312"/>
            <a:ext cx="321471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15976" t="16642" r="13905" b="25665"/>
          <a:stretch>
            <a:fillRect/>
          </a:stretch>
        </p:blipFill>
        <p:spPr bwMode="auto">
          <a:xfrm>
            <a:off x="35496" y="71414"/>
            <a:ext cx="9072594" cy="6093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504" y="-24"/>
            <a:ext cx="8501090" cy="6286544"/>
          </a:xfrm>
        </p:spPr>
        <p:txBody>
          <a:bodyPr/>
          <a:lstStyle/>
          <a:p>
            <a:pPr marL="0" indent="36195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Математическая модель (ММ) ТО</a:t>
            </a:r>
            <a:r>
              <a:rPr lang="ru-RU" sz="36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– система математических объектов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(чисел, переменных, векторов, матриц, производных, интегралов и т.д.) и соотношений между ними, отражающая интересующие (</a:t>
            </a:r>
            <a:r>
              <a:rPr lang="ru-RU" sz="3600" b="1" u="sng" dirty="0" smtClean="0">
                <a:latin typeface="Times New Roman" pitchFamily="18" charset="0"/>
                <a:cs typeface="Times New Roman" pitchFamily="18" charset="0"/>
              </a:rPr>
              <a:t>в данной конкретной ситуации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) свойства ТО.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40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66" y="-71462"/>
            <a:ext cx="8572528" cy="6072230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Среди свойств ТО различают 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свойства систем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элементов систем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внешней среды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, в которой должен работать объект.</a:t>
            </a: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Величины, описывающие свойства системы, элементов системы и внешней среды называют соответственно </a:t>
            </a: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выходными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внутренними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и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внешними параметрами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41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504" y="142876"/>
            <a:ext cx="8501090" cy="5786454"/>
          </a:xfrm>
        </p:spPr>
        <p:txBody>
          <a:bodyPr/>
          <a:lstStyle/>
          <a:p>
            <a:pPr marL="0" indent="540000"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Например, параметры </a:t>
            </a:r>
            <a:r>
              <a:rPr lang="ru-RU" sz="3400" b="1" i="1" dirty="0" smtClean="0">
                <a:latin typeface="Times New Roman" pitchFamily="18" charset="0"/>
                <a:cs typeface="Times New Roman" pitchFamily="18" charset="0"/>
              </a:rPr>
              <a:t>электронного усилителя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3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0">
              <a:lnSpc>
                <a:spcPct val="130000"/>
              </a:lnSpc>
              <a:spcBef>
                <a:spcPts val="0"/>
              </a:spcBef>
            </a:pPr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 выходные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– полоса пропускания, входное сопротивление;</a:t>
            </a:r>
            <a:endParaRPr lang="en-US" sz="3400" dirty="0" smtClean="0">
              <a:latin typeface="Times New Roman" pitchFamily="18" charset="0"/>
              <a:cs typeface="Times New Roman" pitchFamily="18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</a:pPr>
            <a:endParaRPr lang="ru-RU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0">
              <a:lnSpc>
                <a:spcPct val="130000"/>
              </a:lnSpc>
              <a:spcBef>
                <a:spcPts val="0"/>
              </a:spcBef>
            </a:pPr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 внутренние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– сопротивления резисторов, ёмкости конденсаторов;</a:t>
            </a:r>
            <a:endParaRPr lang="en-US" sz="3400" dirty="0" smtClean="0">
              <a:latin typeface="Times New Roman" pitchFamily="18" charset="0"/>
              <a:cs typeface="Times New Roman" pitchFamily="18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endParaRPr lang="ru-RU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0">
              <a:lnSpc>
                <a:spcPct val="130000"/>
              </a:lnSpc>
              <a:spcBef>
                <a:spcPts val="0"/>
              </a:spcBef>
            </a:pPr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 внешние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– сопротивление и ёмкость нагрузки.</a:t>
            </a:r>
          </a:p>
          <a:p>
            <a:pPr marL="0" algn="just">
              <a:spcBef>
                <a:spcPts val="0"/>
              </a:spcBef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504" y="142876"/>
            <a:ext cx="8572496" cy="7072338"/>
          </a:xfrm>
        </p:spPr>
        <p:txBody>
          <a:bodyPr/>
          <a:lstStyle/>
          <a:p>
            <a:pPr marL="0" indent="540000"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Например, параметры </a:t>
            </a:r>
            <a:r>
              <a:rPr lang="ru-RU" sz="3400" b="1" i="1" dirty="0" smtClean="0">
                <a:latin typeface="Times New Roman" pitchFamily="18" charset="0"/>
                <a:cs typeface="Times New Roman" pitchFamily="18" charset="0"/>
              </a:rPr>
              <a:t>компьютера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3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 выходные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– производительность, емкость оперативной и внешней памяти, себестоимость, время наработки на отказ;</a:t>
            </a:r>
            <a:endParaRPr lang="en-US" sz="3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 внутренние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– времена выполнения арифметических операций, чтения (записи) в накопителях, пропускная способность шин;</a:t>
            </a:r>
            <a:endParaRPr lang="en-US" sz="3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 внешние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– напряжение питания сети и его стабильность, температура и влажность окружающей среды.</a:t>
            </a:r>
          </a:p>
          <a:p>
            <a:pPr marL="0" algn="just">
              <a:spcBef>
                <a:spcPts val="0"/>
              </a:spcBef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71438" y="0"/>
            <a:ext cx="8858280" cy="6858000"/>
          </a:xfrm>
        </p:spPr>
        <p:txBody>
          <a:bodyPr/>
          <a:lstStyle/>
          <a:p>
            <a:pPr marL="0" indent="540000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Обозначим количество выходных, внутренних и внешних параметров через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тогда векторы этих параметров имеют вид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marL="0" indent="540000">
              <a:spcBef>
                <a:spcPts val="0"/>
              </a:spcBef>
              <a:buNone/>
            </a:pPr>
            <a:endParaRPr lang="ru-RU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Т.к. свойства системы зависят от внутренних и внешних параметров, то имеет место функциональная зависимость: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indent="540000"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/>
          </a:p>
          <a:p>
            <a:pPr marL="0" indent="0" algn="just">
              <a:spcBef>
                <a:spcPts val="0"/>
              </a:spcBef>
              <a:buNone/>
            </a:pPr>
            <a:endParaRPr lang="ru-RU" sz="1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 схематическое представление простейшей ММ</a:t>
            </a:r>
          </a:p>
          <a:p>
            <a:pPr>
              <a:buNone/>
            </a:pPr>
            <a:endParaRPr lang="ru-RU" dirty="0"/>
          </a:p>
        </p:txBody>
      </p:sp>
      <p:pic>
        <p:nvPicPr>
          <p:cNvPr id="10" name="Рисунок 9"/>
          <p:cNvPicPr/>
          <p:nvPr/>
        </p:nvPicPr>
        <p:blipFill>
          <a:blip r:embed="rId2" cstate="print"/>
          <a:srcRect l="26252" t="56414" r="36342" b="39190"/>
          <a:stretch>
            <a:fillRect/>
          </a:stretch>
        </p:blipFill>
        <p:spPr bwMode="auto">
          <a:xfrm>
            <a:off x="928662" y="4714884"/>
            <a:ext cx="7215238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3" cstate="print"/>
          <a:srcRect l="24656" t="46875" r="26208" b="47798"/>
          <a:stretch>
            <a:fillRect/>
          </a:stretch>
        </p:blipFill>
        <p:spPr bwMode="auto">
          <a:xfrm>
            <a:off x="-32" y="1714488"/>
            <a:ext cx="9144032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44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14380" y="142852"/>
            <a:ext cx="7929586" cy="6000768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Наличие такой ММ 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endParaRPr lang="ru-RU" sz="3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endParaRPr lang="ru-RU" sz="3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позволяет легко оценивать выходные параметры по известным векторам </a:t>
            </a:r>
            <a:r>
              <a:rPr lang="en-US" sz="3400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sz="3400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400" b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Но ММ приведенного вида удаётся получить </a:t>
            </a:r>
            <a:r>
              <a:rPr lang="ru-RU" sz="3400" i="1" dirty="0" smtClean="0">
                <a:latin typeface="Times New Roman" pitchFamily="18" charset="0"/>
                <a:cs typeface="Times New Roman" pitchFamily="18" charset="0"/>
              </a:rPr>
              <a:t>только для очень простых объектов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3400" dirty="0"/>
          </a:p>
        </p:txBody>
      </p:sp>
      <p:pic>
        <p:nvPicPr>
          <p:cNvPr id="6" name="Рисунок 5"/>
          <p:cNvPicPr/>
          <p:nvPr/>
        </p:nvPicPr>
        <p:blipFill>
          <a:blip r:embed="rId2" cstate="print"/>
          <a:srcRect l="53382" t="57000" r="36342" b="38897"/>
          <a:stretch>
            <a:fillRect/>
          </a:stretch>
        </p:blipFill>
        <p:spPr bwMode="auto">
          <a:xfrm>
            <a:off x="3071802" y="1142984"/>
            <a:ext cx="3084374" cy="134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45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52" y="0"/>
            <a:ext cx="8858280" cy="6858000"/>
          </a:xfrm>
        </p:spPr>
        <p:txBody>
          <a:bodyPr/>
          <a:lstStyle/>
          <a:p>
            <a:pPr marL="0" indent="54000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Обычно математическое описание процессов в проектируемом объекте задаётся моделью в форме системы уравнений:</a:t>
            </a:r>
          </a:p>
          <a:p>
            <a:pPr marL="0" indent="540000">
              <a:lnSpc>
                <a:spcPct val="130000"/>
              </a:lnSpc>
              <a:spcBef>
                <a:spcPts val="0"/>
              </a:spcBef>
              <a:buNone/>
            </a:pP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LV</a:t>
            </a:r>
            <a:r>
              <a:rPr lang="ru-RU" sz="44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44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ru-RU" sz="44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sz="44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sz="44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ru-RU" sz="44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44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ru-RU" sz="44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marL="0" indent="540000" algn="ctr">
              <a:lnSpc>
                <a:spcPct val="130000"/>
              </a:lnSpc>
              <a:spcBef>
                <a:spcPts val="0"/>
              </a:spcBef>
              <a:buNone/>
            </a:pP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где </a:t>
            </a:r>
            <a:r>
              <a:rPr lang="en-US" sz="34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некоторый оператор; </a:t>
            </a:r>
            <a:r>
              <a:rPr lang="en-US" sz="34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вектор независимых переменных (в общем случае включает время и пространственные координаты); </a:t>
            </a:r>
            <a:r>
              <a:rPr lang="el-GR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ru-RU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ru-RU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заданная функция независимых переменных; </a:t>
            </a:r>
            <a:r>
              <a:rPr lang="en-US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вектор фазовых переменных, описывающих состояние объекта.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spcBef>
                <a:spcPts val="0"/>
              </a:spcBef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indent="540000"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indent="540000"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46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28736" y="-24"/>
            <a:ext cx="7829544" cy="6429420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Изменения во времени фазовых переменных выражают </a:t>
            </a:r>
            <a:r>
              <a:rPr lang="ru-RU" sz="3400" b="1" i="1" dirty="0" smtClean="0">
                <a:latin typeface="Times New Roman" pitchFamily="18" charset="0"/>
                <a:cs typeface="Times New Roman" pitchFamily="18" charset="0"/>
              </a:rPr>
              <a:t>переходные процессы в объекте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Примеры фазовых переменных: 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3400" b="1" dirty="0" smtClean="0">
                <a:latin typeface="Times New Roman" pitchFamily="18" charset="0"/>
                <a:cs typeface="Times New Roman" pitchFamily="18" charset="0"/>
              </a:rPr>
              <a:t>силы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3400" b="1" dirty="0" smtClean="0">
                <a:latin typeface="Times New Roman" pitchFamily="18" charset="0"/>
                <a:cs typeface="Times New Roman" pitchFamily="18" charset="0"/>
              </a:rPr>
              <a:t>скорости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в описаниях механических систем, 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3400" b="1" dirty="0" smtClean="0">
                <a:latin typeface="Times New Roman" pitchFamily="18" charset="0"/>
                <a:cs typeface="Times New Roman" pitchFamily="18" charset="0"/>
              </a:rPr>
              <a:t>давления и расходы жидкостей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в описаниях гидравлических систем.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2" cstate="print"/>
          <a:srcRect l="20426" t="51084" r="21981" b="19828"/>
          <a:stretch>
            <a:fillRect/>
          </a:stretch>
        </p:blipFill>
        <p:spPr bwMode="auto">
          <a:xfrm>
            <a:off x="-32" y="71413"/>
            <a:ext cx="9144032" cy="4725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48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844" y="-71462"/>
            <a:ext cx="9001156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Выделяют физические подсистемы, ММ которых имеют </a:t>
            </a:r>
            <a:r>
              <a:rPr lang="ru-RU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аналогии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>
              <a:lnSpc>
                <a:spcPct val="150000"/>
              </a:lnSpc>
            </a:pPr>
            <a:endParaRPr lang="ru-RU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электрическую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механическую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поступательную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механическую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вращательную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гидравлическую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пневматическую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тепловую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49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2297" t="37735" r="14864" b="48057"/>
          <a:stretch>
            <a:fillRect/>
          </a:stretch>
        </p:blipFill>
        <p:spPr bwMode="auto">
          <a:xfrm>
            <a:off x="35496" y="6381328"/>
            <a:ext cx="2500330" cy="452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16716" t="14296" r="12903" b="15148"/>
          <a:stretch>
            <a:fillRect/>
          </a:stretch>
        </p:blipFill>
        <p:spPr bwMode="auto">
          <a:xfrm>
            <a:off x="251520" y="56558"/>
            <a:ext cx="8679338" cy="6252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844" y="-71462"/>
            <a:ext cx="9001156" cy="652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endParaRPr lang="ru-RU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В этих подсистемах - 3 типа простых элементов:</a:t>
            </a:r>
          </a:p>
          <a:p>
            <a:pPr>
              <a:lnSpc>
                <a:spcPct val="150000"/>
              </a:lnSpc>
            </a:pP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1) </a:t>
            </a:r>
            <a:r>
              <a:rPr lang="ru-RU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элемент диссипации энергии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(типа </a:t>
            </a:r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2) </a:t>
            </a:r>
            <a:r>
              <a:rPr lang="ru-RU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накопитель потенциальной энергии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(типа </a:t>
            </a:r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3) </a:t>
            </a:r>
            <a:r>
              <a:rPr lang="ru-RU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накопитель кинетической энергии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(типа </a:t>
            </a:r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). </a:t>
            </a:r>
          </a:p>
          <a:p>
            <a:pPr>
              <a:lnSpc>
                <a:spcPct val="150000"/>
              </a:lnSpc>
            </a:pPr>
            <a:endParaRPr lang="ru-RU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Используя эти простейшие элементы, а также источники фазовых переменных, получают ММ сложных ТО. 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50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52" y="-24"/>
            <a:ext cx="8858248" cy="6357958"/>
          </a:xfrm>
        </p:spPr>
        <p:txBody>
          <a:bodyPr/>
          <a:lstStyle/>
          <a:p>
            <a:pPr marL="0" indent="540000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Исходные описания ТО часто содержат 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технические требования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к выходным параметрам, образующие вектор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540000">
              <a:spcBef>
                <a:spcPts val="0"/>
              </a:spcBef>
              <a:buNone/>
            </a:pP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 algn="ctr">
              <a:spcBef>
                <a:spcPts val="0"/>
              </a:spcBef>
              <a:buNone/>
            </a:pPr>
            <a:r>
              <a:rPr lang="ru-RU" sz="36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Т=(Т</a:t>
            </a:r>
            <a:r>
              <a:rPr lang="ru-RU" sz="3600" b="1" baseline="-250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sz="36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,Т</a:t>
            </a:r>
            <a:r>
              <a:rPr lang="ru-RU" sz="3600" b="1" baseline="-250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36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,…,Т</a:t>
            </a:r>
            <a:r>
              <a:rPr lang="en-US" sz="3600" b="1" baseline="-250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ru-RU" sz="36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3600" b="1" dirty="0" smtClean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540000" algn="ctr">
              <a:spcBef>
                <a:spcPts val="0"/>
              </a:spcBef>
              <a:buNone/>
            </a:pPr>
            <a:endParaRPr lang="en-US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где величины </a:t>
            </a:r>
            <a:r>
              <a:rPr lang="ru-RU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Т</a:t>
            </a:r>
            <a:r>
              <a:rPr lang="en-US" b="1" baseline="-250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 границы допустимых диапазонов изменения выходных параметров </a:t>
            </a:r>
            <a:r>
              <a:rPr lang="en-US" b="1" dirty="0" err="1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="1" baseline="-25000" dirty="0" err="1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ru-RU" sz="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 Требуемые соотношения между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Т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называют </a:t>
            </a: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условиями работоспособности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например: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1257300" lvl="3" indent="0">
              <a:spcBef>
                <a:spcPts val="0"/>
              </a:spcBef>
              <a:buNone/>
            </a:pPr>
            <a:r>
              <a:rPr lang="en-US" sz="3200" b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3200" b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 &lt; Т</a:t>
            </a:r>
            <a:r>
              <a:rPr lang="en-US" sz="3200" b="1" baseline="-25000" dirty="0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(расход топлива в двигателе); </a:t>
            </a:r>
          </a:p>
          <a:p>
            <a:pPr marL="1257300" lvl="3" indent="0">
              <a:spcBef>
                <a:spcPts val="0"/>
              </a:spcBef>
              <a:buNone/>
            </a:pPr>
            <a:r>
              <a:rPr lang="en-US" sz="3200" b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3200" b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 &gt; Т</a:t>
            </a:r>
            <a:r>
              <a:rPr lang="en-US" sz="3200" b="1" baseline="-25000" dirty="0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(КПД);</a:t>
            </a: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257300" lvl="3" indent="0">
              <a:spcBef>
                <a:spcPts val="0"/>
              </a:spcBef>
              <a:buNone/>
            </a:pPr>
            <a:r>
              <a:rPr lang="en-US" sz="3200" b="1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3200" b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3200" b="1" baseline="30000" dirty="0" smtClean="0"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sz="3200" b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3200" b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sz="3200" b="1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3200" b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ru-RU" sz="3200" b="1" baseline="30000" dirty="0" smtClean="0">
                <a:latin typeface="Times New Roman" pitchFamily="18" charset="0"/>
                <a:cs typeface="Times New Roman" pitchFamily="18" charset="0"/>
              </a:rPr>
              <a:t>’’</a:t>
            </a: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(диапазон частот усилителя).</a:t>
            </a:r>
          </a:p>
          <a:p>
            <a:pPr indent="54000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51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5804" y="-71462"/>
            <a:ext cx="8229600" cy="782635"/>
          </a:xfrm>
        </p:spPr>
        <p:txBody>
          <a:bodyPr/>
          <a:lstStyle/>
          <a:p>
            <a:r>
              <a:rPr lang="ru-RU" sz="3600" b="1" i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Типовые проектные процедуры</a:t>
            </a:r>
            <a:endParaRPr lang="ru-RU" sz="3600" dirty="0">
              <a:solidFill>
                <a:srgbClr val="FFCC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66" y="642918"/>
            <a:ext cx="8501090" cy="3000396"/>
          </a:xfrm>
        </p:spPr>
        <p:txBody>
          <a:bodyPr/>
          <a:lstStyle/>
          <a:p>
            <a:pPr marL="0" indent="54000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Проектная процедура (задача) называется </a:t>
            </a:r>
            <a:r>
              <a:rPr lang="ru-RU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типовой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если она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многократно используется при проектировании многих типов объектов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Классификация этих процедур: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indent="0"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 l="24513" t="51139" r="21972" b="24578"/>
          <a:stretch>
            <a:fillRect/>
          </a:stretch>
        </p:blipFill>
        <p:spPr bwMode="auto">
          <a:xfrm>
            <a:off x="428596" y="3071810"/>
            <a:ext cx="8358246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66" y="-71462"/>
            <a:ext cx="8501090" cy="6643734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Процедуры синтеза</a:t>
            </a:r>
            <a:r>
              <a:rPr lang="ru-RU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заключаются в создании описания ТО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3600" b="1" dirty="0" smtClean="0">
                <a:latin typeface="Times New Roman" pitchFamily="18" charset="0"/>
                <a:cs typeface="Times New Roman" pitchFamily="18" charset="0"/>
              </a:rPr>
              <a:t>включая соответствующую ММ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), а </a:t>
            </a: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анализа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– в определении свойств и исследовании работоспособности ТО по его описанию. При синтезе 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создаются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, а при анализе 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оцениваются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проекты (</a:t>
            </a:r>
            <a:r>
              <a:rPr lang="ru-RU" sz="3600" b="1" dirty="0" smtClean="0">
                <a:latin typeface="Times New Roman" pitchFamily="18" charset="0"/>
                <a:cs typeface="Times New Roman" pitchFamily="18" charset="0"/>
              </a:rPr>
              <a:t>включая ММ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) объектов.</a:t>
            </a: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spcBef>
                <a:spcPts val="0"/>
              </a:spcBef>
              <a:buNone/>
            </a:pPr>
            <a:endParaRPr lang="ru-RU" sz="3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14412" y="-24"/>
            <a:ext cx="8143868" cy="6643734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При одновариантном анализе</a:t>
            </a:r>
            <a:r>
              <a:rPr lang="ru-RU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заданы значения внутренних и внешних параметров, надо найти выходные параметры. 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Задача сводится </a:t>
            </a:r>
            <a:r>
              <a:rPr lang="ru-RU" sz="36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к однократному решению уравнений ММ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(рассматривается один вариант решения).</a:t>
            </a: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30000"/>
              </a:lnSpc>
              <a:spcBef>
                <a:spcPts val="0"/>
              </a:spcBef>
              <a:buNone/>
            </a:pPr>
            <a:endParaRPr lang="en-US" sz="800" b="1" i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20000"/>
              </a:lnSpc>
              <a:spcBef>
                <a:spcPts val="0"/>
              </a:spcBef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54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14380" y="-142900"/>
            <a:ext cx="8358214" cy="6643734"/>
          </a:xfrm>
        </p:spPr>
        <p:txBody>
          <a:bodyPr/>
          <a:lstStyle/>
          <a:p>
            <a:pPr marL="0" indent="540000">
              <a:lnSpc>
                <a:spcPct val="130000"/>
              </a:lnSpc>
              <a:spcBef>
                <a:spcPts val="0"/>
              </a:spcBef>
              <a:buNone/>
            </a:pPr>
            <a:endParaRPr lang="en-US" sz="800" b="1" i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Многовариантный анализ</a:t>
            </a:r>
            <a:r>
              <a:rPr lang="ru-RU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– исследуются свойства объекта в некоторых диапазонах значений внутренних параметров. 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Требуется </a:t>
            </a:r>
            <a:r>
              <a:rPr lang="ru-RU" sz="36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многократное решение систем уравнений ММ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(рассматривается много вариантов решения).</a:t>
            </a: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20000"/>
              </a:lnSpc>
              <a:spcBef>
                <a:spcPts val="0"/>
              </a:spcBef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55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0"/>
            <a:ext cx="9144032" cy="6357958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При структурном синтезе</a:t>
            </a:r>
            <a:r>
              <a:rPr lang="ru-RU" sz="3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определяется структура объекта – перечень типов элементов, составляющих объект, и связей этих элементов.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endParaRPr lang="en-US" sz="1200" b="1" i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Параметрический синтез</a:t>
            </a:r>
            <a:r>
              <a:rPr lang="ru-RU" sz="3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заключается в определении параметров элементов при заданных структуре и условиях работоспособности на выходные параметры объекта.</a:t>
            </a:r>
            <a:endParaRPr lang="ru-RU" sz="3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56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1" name="Picture 1"/>
          <p:cNvPicPr>
            <a:picLocks noChangeAspect="1" noChangeArrowheads="1"/>
          </p:cNvPicPr>
          <p:nvPr/>
        </p:nvPicPr>
        <p:blipFill>
          <a:blip r:embed="rId2" cstate="print"/>
          <a:srcRect l="16931" t="35889" r="16797" b="26025"/>
          <a:stretch>
            <a:fillRect/>
          </a:stretch>
        </p:blipFill>
        <p:spPr bwMode="auto">
          <a:xfrm>
            <a:off x="-32" y="142852"/>
            <a:ext cx="9167560" cy="551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57256" y="214290"/>
            <a:ext cx="8143900" cy="3000396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Типичная последовательность проектирования ТО в САПР описывается следующими схемами. </a:t>
            </a: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pPr indent="540000"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58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/>
          <p:cNvPicPr>
            <a:picLocks noGrp="1"/>
          </p:cNvPicPr>
          <p:nvPr>
            <p:ph idx="1"/>
          </p:nvPr>
        </p:nvPicPr>
        <p:blipFill>
          <a:blip r:embed="rId2" cstate="print"/>
          <a:srcRect l="26020" t="25399" r="24174" b="13966"/>
          <a:stretch>
            <a:fillRect/>
          </a:stretch>
        </p:blipFill>
        <p:spPr bwMode="auto">
          <a:xfrm>
            <a:off x="928662" y="0"/>
            <a:ext cx="73877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59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39825"/>
          </a:xfrm>
        </p:spPr>
        <p:txBody>
          <a:bodyPr/>
          <a:lstStyle/>
          <a:p>
            <a:r>
              <a:rPr lang="ru-RU" sz="3600" b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1.1.1. Проектирование технических объектов</a:t>
            </a:r>
            <a:endParaRPr lang="ru-RU" sz="3600" b="1" dirty="0">
              <a:solidFill>
                <a:srgbClr val="FFCC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90" y="1428736"/>
            <a:ext cx="8501090" cy="5072098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Проектирование технического объекта (ТО) связано с созданием, преобразованием и представлением в принятой форме образа этого объекта. Образ объекта создаётся в воображении человека или генерируется по некоторым алгоритмам в процессе взаимодействия человека и ЭВМ.</a:t>
            </a:r>
          </a:p>
          <a:p>
            <a:pPr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1643042" y="-24"/>
            <a:ext cx="7418613" cy="6858024"/>
            <a:chOff x="1643042" y="-24"/>
            <a:chExt cx="7418613" cy="6858024"/>
          </a:xfrm>
        </p:grpSpPr>
        <p:pic>
          <p:nvPicPr>
            <p:cNvPr id="2099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30000" t="17910" r="26181" b="15703"/>
            <a:stretch>
              <a:fillRect/>
            </a:stretch>
          </p:blipFill>
          <p:spPr bwMode="auto">
            <a:xfrm>
              <a:off x="1643042" y="-24"/>
              <a:ext cx="6000771" cy="6858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5039" t="84043" r="27888" b="9004"/>
            <a:stretch>
              <a:fillRect/>
            </a:stretch>
          </p:blipFill>
          <p:spPr bwMode="auto">
            <a:xfrm>
              <a:off x="6715140" y="6143644"/>
              <a:ext cx="2346515" cy="714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60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-24"/>
            <a:ext cx="8643966" cy="6572296"/>
          </a:xfrm>
        </p:spPr>
        <p:txBody>
          <a:bodyPr/>
          <a:lstStyle/>
          <a:p>
            <a:pPr marL="0" indent="54000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Совокупность процедур изменения параметров, анализа и оценки результатов анализа представляет собой процедуру </a:t>
            </a: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параметрического синтеза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Если изменение параметров (обычно вектора внутренних параметров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 целенаправленно и ведётся поиск некоторого наилучшего значения, то процедура параметрического синтеза является процедурой </a:t>
            </a: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оптимизации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61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2844" y="-24"/>
            <a:ext cx="9001188" cy="6572296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   Оптимизация включает: </a:t>
            </a: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	  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1) </a:t>
            </a:r>
            <a:r>
              <a:rPr lang="ru-RU" sz="3600" b="1" i="1" dirty="0" smtClean="0">
                <a:latin typeface="Times New Roman" pitchFamily="18" charset="0"/>
                <a:cs typeface="Times New Roman" pitchFamily="18" charset="0"/>
              </a:rPr>
              <a:t>постановку задачи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при этом формализуется понятие «оптимальный»; </a:t>
            </a: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	   2) </a:t>
            </a:r>
            <a:r>
              <a:rPr lang="ru-RU" sz="3600" b="1" i="1" dirty="0" smtClean="0">
                <a:latin typeface="Times New Roman" pitchFamily="18" charset="0"/>
                <a:cs typeface="Times New Roman" pitchFamily="18" charset="0"/>
              </a:rPr>
              <a:t>решение задачи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, уже имеющей математическую</a:t>
            </a:r>
            <a:r>
              <a:rPr lang="en-US" sz="36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формулировку;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выполняется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математическими методами после того, как задача поставлена.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-71462"/>
            <a:ext cx="8572560" cy="6572296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    Процедура постановки задачи оптимизации имеет 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неформальный характер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и включает этапы: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- выбор целевой функции и управляемых параметров;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- назначение ограничений;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- нормирование управляемых и выходных параметров.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928694" y="142876"/>
            <a:ext cx="7715272" cy="4500570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Из приведенной выше схемы видна характерная особенность взаимосвязи проектных процедур анализа и синтеза: </a:t>
            </a: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вложенность процедуры анализа в процедуру синтеза и наоборот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64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98" y="142852"/>
            <a:ext cx="8429620" cy="6572272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36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Маршрут проектирования объекта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– это последовательность этапов и проектных процедур, используемые для проектирования этого объекта.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  Маршрут называется 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типовым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, если он применяется при  проектировании многих объектов определённого класса.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endParaRPr lang="ru-RU" sz="3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65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-24"/>
            <a:ext cx="8715404" cy="6572272"/>
          </a:xfrm>
        </p:spPr>
        <p:txBody>
          <a:bodyPr/>
          <a:lstStyle/>
          <a:p>
            <a:pPr marL="0" indent="0"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       По характеру и степени участия человека и использования ЭВМ при выполнении некоторого маршрута выделяют </a:t>
            </a: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режимы проектирования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0"/>
            <a:r>
              <a:rPr lang="ru-RU" sz="36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Автоматический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– при выполнении маршрута  проектирования по заданным алгоритмам на ЭВМ без вмешательства человека в ход решения.</a:t>
            </a:r>
          </a:p>
          <a:p>
            <a:pPr lvl="0"/>
            <a:r>
              <a:rPr lang="ru-RU" sz="36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Ручной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(неавтоматизированный ) - характеризуется выполнением маршрута без ЭВМ.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endParaRPr lang="ru-RU" sz="3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66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-71462"/>
            <a:ext cx="9001188" cy="6572272"/>
          </a:xfrm>
        </p:spPr>
        <p:txBody>
          <a:bodyPr/>
          <a:lstStyle/>
          <a:p>
            <a:pPr lvl="0"/>
            <a:r>
              <a:rPr lang="ru-RU" sz="36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Автоматизированный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ru-RU" sz="36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проектирование  является частично автоматизированным,  если часть проектных процедур в маршруте выполняется человеком  вручную, а часть - с использованием ЭВМ.</a:t>
            </a:r>
          </a:p>
          <a:p>
            <a:pPr lvl="0"/>
            <a:r>
              <a:rPr lang="ru-RU" sz="36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Диалоговый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36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интерактивный режим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) – </a:t>
            </a:r>
          </a:p>
          <a:p>
            <a:pPr lvl="0" indent="19050"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все процедуры в маршруте выполняются с помощью ЭВМ, а участие человека проявляется в определённой оценке результатов проектных процедур (операций) в выборе  продолжений или корректировке хода проектирования.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endParaRPr lang="ru-RU" sz="3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2" y="-24"/>
            <a:ext cx="9144064" cy="1139825"/>
          </a:xfrm>
        </p:spPr>
        <p:txBody>
          <a:bodyPr/>
          <a:lstStyle/>
          <a:p>
            <a:r>
              <a:rPr lang="ru-RU" sz="3600" b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Математическое обеспечение САПР</a:t>
            </a:r>
            <a:endParaRPr lang="ru-RU" sz="3600" b="1" dirty="0">
              <a:solidFill>
                <a:srgbClr val="FFCC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14348" y="1071546"/>
            <a:ext cx="8215370" cy="5329262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Математическое обеспечение САПР включает в себя </a:t>
            </a: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ММ объектов проектирования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34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методы</a:t>
            </a:r>
            <a:r>
              <a:rPr lang="ru-RU" sz="34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и алгоритмы выполнения проектных процедур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К  ММ  предъявляются  требования </a:t>
            </a: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универсальности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адекватности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точности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экономичности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68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52" y="71462"/>
            <a:ext cx="8786842" cy="6858000"/>
          </a:xfrm>
        </p:spPr>
        <p:txBody>
          <a:bodyPr/>
          <a:lstStyle/>
          <a:p>
            <a:pPr marL="0" indent="54000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Степень универсальности ММ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описывает полноту отображения в модели свойств реального объекта. ММ отражает лишь некоторые свойства объекта. Например, ММ резистора в виде уравнения закона Ома описывает свойство резистора пропускать электрический ток, но не отражает размеры, стоимость резистора и т.д.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spcBef>
                <a:spcPts val="0"/>
              </a:spcBef>
              <a:buNone/>
            </a:pP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spcBef>
                <a:spcPts val="0"/>
              </a:spcBef>
              <a:buNone/>
            </a:pP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Точность ММ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оценивается степенью совпадения значений параметров реального объекта и значений тех же параметров, рассчитанных с помощью ММ.</a:t>
            </a:r>
          </a:p>
          <a:p>
            <a:pPr indent="540000"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69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66" y="-71462"/>
            <a:ext cx="8501090" cy="6643734"/>
          </a:xfrm>
        </p:spPr>
        <p:txBody>
          <a:bodyPr/>
          <a:lstStyle/>
          <a:p>
            <a:pPr marL="0" indent="540000">
              <a:lnSpc>
                <a:spcPct val="135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Проектирование начинается при наличии задания на проектирование, отражающего потребность в получении некоторого ТО. </a:t>
            </a:r>
          </a:p>
          <a:p>
            <a:pPr marL="0" indent="540000">
              <a:lnSpc>
                <a:spcPct val="135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Это задание представляется в виде определённых документов и является </a:t>
            </a:r>
          </a:p>
          <a:p>
            <a:pPr marL="0" indent="0">
              <a:lnSpc>
                <a:spcPct val="135000"/>
              </a:lnSpc>
              <a:spcBef>
                <a:spcPts val="0"/>
              </a:spcBef>
              <a:buNone/>
            </a:pPr>
            <a:r>
              <a:rPr lang="ru-RU" sz="33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исходным</a:t>
            </a:r>
            <a:r>
              <a:rPr lang="ru-RU" sz="3300" b="1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33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первичным</a:t>
            </a:r>
            <a:r>
              <a:rPr lang="ru-RU" sz="3300" b="1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ru-RU" sz="33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описанием ТО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 indent="540000">
              <a:lnSpc>
                <a:spcPct val="135000"/>
              </a:lnSpc>
              <a:spcBef>
                <a:spcPts val="0"/>
              </a:spcBef>
              <a:buNone/>
            </a:pP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 Результат проектирования - полный комплект документов, достаточный для изготовления ТО. Эта документация - </a:t>
            </a:r>
            <a:r>
              <a:rPr lang="ru-RU" sz="33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окончательное описание ТО</a:t>
            </a:r>
            <a:r>
              <a:rPr lang="ru-RU" sz="33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504" y="71414"/>
            <a:ext cx="8358214" cy="6286544"/>
          </a:xfrm>
        </p:spPr>
        <p:txBody>
          <a:bodyPr/>
          <a:lstStyle/>
          <a:p>
            <a:pPr marL="0" indent="54000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Адекватность ММ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способность отображать заданные свойства объекта с погрешностью, не выше установленной.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Обычно адекватность ММ имеет место только в ограниченной области изменения внешних переменных – 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области адекватности ММ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spcBef>
                <a:spcPts val="0"/>
              </a:spcBef>
              <a:buNone/>
            </a:pP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Экономичность ММ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характеризуется затратами вычислительных ресурсов (машинного времени и памяти) на её реализацию.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70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90" y="-71462"/>
            <a:ext cx="8572528" cy="6643734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500" dirty="0" smtClean="0">
                <a:latin typeface="Times New Roman" pitchFamily="18" charset="0"/>
                <a:cs typeface="Times New Roman" pitchFamily="18" charset="0"/>
              </a:rPr>
              <a:t>Требования высоких точности, степени универсальности, широкой области адекватности, с одной стороны, и высокой экономичности, с другой стороны, </a:t>
            </a:r>
            <a:r>
              <a:rPr lang="ru-RU" sz="3500" b="1" i="1" dirty="0" smtClean="0">
                <a:latin typeface="Times New Roman" pitchFamily="18" charset="0"/>
                <a:cs typeface="Times New Roman" pitchFamily="18" charset="0"/>
              </a:rPr>
              <a:t>противоречивы</a:t>
            </a:r>
            <a:r>
              <a:rPr lang="ru-RU" sz="35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500" dirty="0" smtClean="0">
                <a:latin typeface="Times New Roman" pitchFamily="18" charset="0"/>
                <a:cs typeface="Times New Roman" pitchFamily="18" charset="0"/>
              </a:rPr>
              <a:t>Поэтому приходится искать компромиссные решения и использовать САПР с широким спектром разных ММ.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71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52" y="0"/>
            <a:ext cx="8643966" cy="1214422"/>
          </a:xfrm>
        </p:spPr>
        <p:txBody>
          <a:bodyPr/>
          <a:lstStyle/>
          <a:p>
            <a:pPr marL="0" indent="540000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Основные признаки классификации и типы ММ, применяемые в САПР, описывает таблица: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 l="809" r="2059" b="2004"/>
          <a:stretch>
            <a:fillRect/>
          </a:stretch>
        </p:blipFill>
        <p:spPr bwMode="auto">
          <a:xfrm>
            <a:off x="71406" y="1412776"/>
            <a:ext cx="907259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52" y="0"/>
            <a:ext cx="8715404" cy="64291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Основные признаки классификации и типы ММ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2" cstate="print"/>
          <a:srcRect l="31066" t="12208" r="35900" b="7094"/>
          <a:stretch>
            <a:fillRect/>
          </a:stretch>
        </p:blipFill>
        <p:spPr bwMode="auto">
          <a:xfrm rot="5400000">
            <a:off x="1480848" y="-860192"/>
            <a:ext cx="6182272" cy="9144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34" y="-71462"/>
            <a:ext cx="8572496" cy="6643734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Структурные ММ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(делятся на </a:t>
            </a: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топологические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геометрические ММ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) отображают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структурные свойства объекта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- состав и взаимосвязи элементов объекта (используются таблицы, матрицы);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- геометрические свойства (используются системы уравнений линий,  поверхностей).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74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42844" y="71414"/>
            <a:ext cx="9001156" cy="6541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3200" b="1" i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ru-RU" sz="3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Топологические ММ</a:t>
            </a:r>
            <a:r>
              <a:rPr lang="ru-RU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отображают состав и взаимосвязи элементов 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объекта. Применяются для описания объектов, состоящих из многих элементов, при решении задач привязки конструктивных элементов к определенным точкам пространства (компоновка оборудования, размещение деталей, трассировка соединений) или к относительным моментам времени (разработка расписаний, технологических процессов). Топологические модели могут иметь форму графов, таблиц (матриц), списков.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75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14314" y="-24"/>
            <a:ext cx="892968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30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3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Геометрические ММ</a:t>
            </a:r>
            <a:r>
              <a:rPr lang="ru-RU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отображают геометрические свойства объектов 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и кроме сведений о взаимном расположении элементов содержат данные </a:t>
            </a:r>
            <a:r>
              <a:rPr lang="ru-RU" sz="3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 форме деталей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Эти ММ включают: уравнения линий и поверхностей; алгебраические соотношения, описывающие области, составляющие объект; графы и списки, отображающие конструкции из типовых элементов. </a:t>
            </a:r>
          </a:p>
          <a:p>
            <a:pPr>
              <a:lnSpc>
                <a:spcPct val="120000"/>
              </a:lnSpc>
            </a:pP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Такие ММ применяются при конструировании в машиностроении, приборостроении, оформлении конструкторской документации, задании исходных данных на разработку технологических процессов. </a:t>
            </a:r>
            <a:endParaRPr lang="ru-RU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76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14348" y="71414"/>
            <a:ext cx="8143932" cy="5143536"/>
          </a:xfrm>
        </p:spPr>
        <p:txBody>
          <a:bodyPr/>
          <a:lstStyle/>
          <a:p>
            <a:pPr marL="0" indent="540000">
              <a:lnSpc>
                <a:spcPct val="135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Функциональные ММ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отображают процессы в объекте при его работе или изготовлении. Представляют собой системы уравнений, связывающих фазовые переменные, внутренние, внешние и выходные параметры.</a:t>
            </a: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pPr indent="540000">
              <a:buNone/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Содержимое 3"/>
          <p:cNvPicPr>
            <a:picLocks noGrp="1"/>
          </p:cNvPicPr>
          <p:nvPr>
            <p:ph idx="1"/>
          </p:nvPr>
        </p:nvPicPr>
        <p:blipFill>
          <a:blip r:embed="rId2" cstate="print"/>
          <a:srcRect l="27180" t="35559" r="29272" b="47476"/>
          <a:stretch>
            <a:fillRect/>
          </a:stretch>
        </p:blipFill>
        <p:spPr bwMode="auto">
          <a:xfrm>
            <a:off x="1142976" y="1357298"/>
            <a:ext cx="6786610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1406" y="-71462"/>
            <a:ext cx="92155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2800" b="1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Пример </a:t>
            </a:r>
            <a:r>
              <a:rPr lang="en-US" sz="2800" b="1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ru-RU" sz="2800" b="1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функциональной ММ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- температурное поле в стержне описывается уравнением теплопроводности, в одномерном и стационарном приближении имеющим вид: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Содержимое 3"/>
          <p:cNvPicPr>
            <a:picLocks/>
          </p:cNvPicPr>
          <p:nvPr/>
        </p:nvPicPr>
        <p:blipFill>
          <a:blip r:embed="rId2" cstate="print"/>
          <a:srcRect l="27180" t="53874" r="29272" b="28157"/>
          <a:stretch>
            <a:fillRect/>
          </a:stretch>
        </p:blipFill>
        <p:spPr bwMode="auto">
          <a:xfrm>
            <a:off x="1142976" y="3929066"/>
            <a:ext cx="6786610" cy="2857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78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844" y="-24"/>
            <a:ext cx="900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2800" b="1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Пример </a:t>
            </a:r>
            <a:r>
              <a:rPr lang="en-US" sz="2800" b="1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ru-RU" sz="2800" b="1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функциональной ММ</a:t>
            </a:r>
            <a:endParaRPr lang="ru-RU" sz="2800" b="1" dirty="0">
              <a:solidFill>
                <a:srgbClr val="FFCC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 cstate="print"/>
          <a:srcRect l="16864" t="28846" r="13905" b="7914"/>
          <a:stretch>
            <a:fillRect/>
          </a:stretch>
        </p:blipFill>
        <p:spPr bwMode="auto">
          <a:xfrm>
            <a:off x="1071538" y="500042"/>
            <a:ext cx="7215238" cy="5344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3" cstate="print"/>
          <a:srcRect l="13383" t="25093" r="10780" b="60966"/>
          <a:stretch>
            <a:fillRect/>
          </a:stretch>
        </p:blipFill>
        <p:spPr bwMode="auto">
          <a:xfrm>
            <a:off x="714348" y="5910420"/>
            <a:ext cx="4357718" cy="640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42910" y="6500834"/>
            <a:ext cx="80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Вестник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ЮУрГУ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. Серия «Машиностроение», 2014, том 14, № 2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79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2844" y="4000528"/>
            <a:ext cx="8929718" cy="6715148"/>
          </a:xfrm>
        </p:spPr>
        <p:txBody>
          <a:bodyPr/>
          <a:lstStyle/>
          <a:p>
            <a:pPr marL="0" indent="54000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b="1" i="1" dirty="0" smtClean="0"/>
              <a:t>   </a:t>
            </a: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Проектирование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процесс преобразования исходного описания объекта в окончательное описание при выполнении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исследовательских, расчётных и конструкторских работ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spcBef>
                <a:spcPts val="0"/>
              </a:spcBef>
              <a:buNone/>
            </a:pP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628" y="-142900"/>
            <a:ext cx="8429652" cy="415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ru-RU" sz="3200" b="1" i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32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Проектирование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- процесс составления описания, необходимого для создания в заданных условиях </a:t>
            </a:r>
            <a:r>
              <a:rPr lang="ru-RU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еще не существующего объекта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на основе первичного описания данного объекта и (или) алгоритма его функционирования. 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52" y="-142900"/>
            <a:ext cx="8786842" cy="6643734"/>
          </a:xfrm>
        </p:spPr>
        <p:txBody>
          <a:bodyPr/>
          <a:lstStyle/>
          <a:p>
            <a:pPr marL="0" indent="540000">
              <a:lnSpc>
                <a:spcPct val="135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ММ </a:t>
            </a:r>
            <a:r>
              <a:rPr lang="ru-RU" sz="3600" b="1" i="1" dirty="0" err="1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микроуровня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описывают физические процессы, протекающие в непрерывном пространстве и времени.  </a:t>
            </a:r>
          </a:p>
          <a:p>
            <a:pPr marL="0" indent="540000">
              <a:lnSpc>
                <a:spcPct val="135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Типичные ММ </a:t>
            </a:r>
            <a:r>
              <a:rPr lang="ru-RU" sz="3400" dirty="0" err="1" smtClean="0">
                <a:latin typeface="Times New Roman" pitchFamily="18" charset="0"/>
                <a:cs typeface="Times New Roman" pitchFamily="18" charset="0"/>
              </a:rPr>
              <a:t>микроуровня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- дифференциальные уравнения в частных производных (ДУЧП), с независимыми переменными - координатами и временем (уравнения математической физики). Решение этих ДУЧП – </a:t>
            </a:r>
            <a:r>
              <a:rPr lang="ru-RU" sz="3400" b="1" u="sng" dirty="0" smtClean="0">
                <a:latin typeface="Times New Roman" pitchFamily="18" charset="0"/>
                <a:cs typeface="Times New Roman" pitchFamily="18" charset="0"/>
              </a:rPr>
              <a:t>основная задача ЧММФ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3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80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одержимое 2"/>
          <p:cNvSpPr>
            <a:spLocks noGrp="1"/>
          </p:cNvSpPr>
          <p:nvPr>
            <p:ph idx="1"/>
          </p:nvPr>
        </p:nvSpPr>
        <p:spPr>
          <a:xfrm>
            <a:off x="428628" y="71414"/>
            <a:ext cx="8501090" cy="2143116"/>
          </a:xfrm>
        </p:spPr>
        <p:txBody>
          <a:bodyPr/>
          <a:lstStyle/>
          <a:p>
            <a:pPr marL="0">
              <a:spcBef>
                <a:spcPts val="0"/>
              </a:spcBef>
              <a:buNone/>
            </a:pP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Пример ММ </a:t>
            </a:r>
            <a:r>
              <a:rPr lang="ru-RU" sz="3400" b="1" i="1" dirty="0" err="1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микроуровня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0">
              <a:spcBef>
                <a:spcPts val="0"/>
              </a:spcBef>
              <a:buNone/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краевая задача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двумерная стационарная задача теплопроводности для прямоугольной области с граничными условиями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III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рода: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</a:t>
            </a:r>
          </a:p>
          <a:p>
            <a:pPr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18" y="2357430"/>
            <a:ext cx="5528236" cy="1347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4143380"/>
            <a:ext cx="3276623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0565" y="4143380"/>
            <a:ext cx="398209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28734" y="5072074"/>
            <a:ext cx="3814279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14348" y="6072206"/>
            <a:ext cx="2571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T(</a:t>
            </a:r>
            <a:r>
              <a:rPr lang="en-US" sz="3200" b="1" dirty="0" err="1" smtClean="0"/>
              <a:t>x,y</a:t>
            </a:r>
            <a:r>
              <a:rPr lang="en-US" sz="3200" b="1" dirty="0" smtClean="0"/>
              <a:t>) - ?</a:t>
            </a:r>
            <a:endParaRPr lang="ru-RU" sz="3200" b="1" dirty="0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81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90" y="-24"/>
            <a:ext cx="8643966" cy="6643710"/>
          </a:xfrm>
        </p:spPr>
        <p:txBody>
          <a:bodyPr/>
          <a:lstStyle/>
          <a:p>
            <a:pPr marL="0" indent="540000">
              <a:lnSpc>
                <a:spcPct val="135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ММ </a:t>
            </a:r>
            <a:r>
              <a:rPr lang="ru-RU" sz="3600" b="1" i="1" dirty="0" err="1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макроуровня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- системы обыкновенных дифференциальных уравнений (ОДУ). </a:t>
            </a:r>
          </a:p>
          <a:p>
            <a:pPr marL="0" indent="540000">
              <a:lnSpc>
                <a:spcPct val="135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При этом объект рассматривают как </a:t>
            </a:r>
            <a:r>
              <a:rPr lang="ru-RU" sz="3600" i="1" dirty="0" smtClean="0">
                <a:latin typeface="Times New Roman" pitchFamily="18" charset="0"/>
                <a:cs typeface="Times New Roman" pitchFamily="18" charset="0"/>
              </a:rPr>
              <a:t>систему с сосредоточенными параметрами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, например, деталь рассматривается как конечное число материальных точек определённой массы.</a:t>
            </a: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pPr indent="540000">
              <a:buNone/>
            </a:pPr>
            <a:endParaRPr lang="ru-RU" sz="1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0034" y="-71462"/>
            <a:ext cx="8501090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Исходными для формирования ММ объектов на </a:t>
            </a:r>
            <a:r>
              <a:rPr lang="ru-RU" sz="3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макроуровне</a:t>
            </a: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являются </a:t>
            </a:r>
            <a:r>
              <a:rPr lang="ru-RU" sz="3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компонентные</a:t>
            </a: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3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топологические уравнения</a:t>
            </a: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ru-RU" sz="3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3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Компонентные</a:t>
            </a:r>
            <a:r>
              <a:rPr lang="ru-RU" sz="3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- уравнения, описывающие свойства элементов (компо</a:t>
            </a: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нентов), т.е., это уравнения </a:t>
            </a:r>
            <a:r>
              <a:rPr lang="ru-RU" sz="3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ММ элементов.</a:t>
            </a:r>
          </a:p>
          <a:p>
            <a:pPr>
              <a:lnSpc>
                <a:spcPct val="130000"/>
              </a:lnSpc>
            </a:pPr>
            <a:r>
              <a:rPr lang="ru-RU" sz="3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3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Топологические</a:t>
            </a:r>
            <a:r>
              <a:rPr lang="ru-RU" sz="3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- уравнения, описывающие взаимосвязи в составе моделируемой системы.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2" cstate="print"/>
          <a:srcRect l="12890" t="57568" r="42578" b="30567"/>
          <a:stretch>
            <a:fillRect/>
          </a:stretch>
        </p:blipFill>
        <p:spPr bwMode="auto">
          <a:xfrm>
            <a:off x="71406" y="642918"/>
            <a:ext cx="8215370" cy="1655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5347" name="Picture 3"/>
          <p:cNvPicPr>
            <a:picLocks noChangeAspect="1" noChangeArrowheads="1"/>
          </p:cNvPicPr>
          <p:nvPr/>
        </p:nvPicPr>
        <p:blipFill>
          <a:blip r:embed="rId3" cstate="print"/>
          <a:srcRect l="8984" t="28027" r="45898" b="52088"/>
          <a:stretch>
            <a:fillRect/>
          </a:stretch>
        </p:blipFill>
        <p:spPr bwMode="auto">
          <a:xfrm>
            <a:off x="71406" y="2309607"/>
            <a:ext cx="8215370" cy="261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643042" y="-24"/>
            <a:ext cx="6643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Примеры  из  электротехники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5348" name="Picture 4"/>
          <p:cNvPicPr>
            <a:picLocks noChangeAspect="1" noChangeArrowheads="1"/>
          </p:cNvPicPr>
          <p:nvPr/>
        </p:nvPicPr>
        <p:blipFill>
          <a:blip r:embed="rId4" cstate="print"/>
          <a:srcRect l="13440" t="50537" r="72609" b="37006"/>
          <a:stretch>
            <a:fillRect/>
          </a:stretch>
        </p:blipFill>
        <p:spPr bwMode="auto">
          <a:xfrm>
            <a:off x="2857488" y="4929198"/>
            <a:ext cx="2143140" cy="1173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 l="8789" t="62884" r="6836" b="31152"/>
          <a:stretch>
            <a:fillRect/>
          </a:stretch>
        </p:blipFill>
        <p:spPr bwMode="auto">
          <a:xfrm>
            <a:off x="71438" y="6143644"/>
            <a:ext cx="9072594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84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-214338"/>
            <a:ext cx="8929718" cy="6643710"/>
          </a:xfrm>
        </p:spPr>
        <p:txBody>
          <a:bodyPr/>
          <a:lstStyle/>
          <a:p>
            <a:pPr indent="540000">
              <a:buNone/>
            </a:pPr>
            <a:endParaRPr lang="ru-RU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ММ </a:t>
            </a:r>
            <a:r>
              <a:rPr lang="ru-RU" sz="3600" b="1" i="1" dirty="0" err="1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метауровня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соответствует начальным стадиям проектирования технического решения. Элементы таких ММ - сложные совокупности деталей, компоненты  и структурные блоки ТО. </a:t>
            </a:r>
          </a:p>
          <a:p>
            <a:pPr marL="0" indent="54000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Представляют собой системы ОДУ для фазовых переменных, эквивалентные схемы, системы алгебраических уравнений.</a:t>
            </a:r>
          </a:p>
          <a:p>
            <a:pPr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85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2844" y="-24"/>
            <a:ext cx="9144064" cy="6717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Некоторые способы построения ММ на </a:t>
            </a:r>
            <a:r>
              <a:rPr lang="ru-RU" sz="3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метауровне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ct val="125000"/>
              </a:lnSpc>
            </a:pP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1)  </a:t>
            </a:r>
            <a:r>
              <a:rPr lang="ru-RU" sz="3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дискретизация времени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т. е. наряду с введением сосредоточенных параметров переменные модели считаются независящими непрерывно от времени;</a:t>
            </a:r>
          </a:p>
          <a:p>
            <a:pPr>
              <a:lnSpc>
                <a:spcPct val="125000"/>
              </a:lnSpc>
            </a:pP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2)  </a:t>
            </a:r>
            <a:r>
              <a:rPr lang="ru-RU" sz="3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потери энергии в объекте не учитываются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3)  </a:t>
            </a:r>
            <a:r>
              <a:rPr lang="ru-RU" sz="3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переход к факторным моделям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4)  </a:t>
            </a:r>
            <a:r>
              <a:rPr lang="ru-RU" sz="3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переход к функциональным моделям 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3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используют только один вид фазовой переменной – </a:t>
            </a:r>
            <a:r>
              <a:rPr lang="ru-RU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сигнал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5)  </a:t>
            </a:r>
            <a:r>
              <a:rPr lang="ru-RU" sz="3000" b="1" i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эквивалентирование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– замена больших систем их упрощенными моделями – эквивалентами, созданными на основе специальных критериев и др.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86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86744"/>
            <a:ext cx="8572528" cy="5978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Пример</a:t>
            </a:r>
            <a:r>
              <a:rPr lang="ru-RU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Решать задачи регулирования частоты и обменной мощности в Единой энергосистеме (ЕЭС) России можно с помощью модели </a:t>
            </a:r>
            <a:r>
              <a:rPr lang="ru-RU" sz="3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метауровня</a:t>
            </a: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34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метамодели</a:t>
            </a:r>
            <a:r>
              <a:rPr lang="ru-RU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), которая может обозримо (но в обобщенном виде) представить все составные части этого большого и сложного объекта с учетом пропускной способности межу объединениями энергосистем (ОЭС).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596" y="-24"/>
            <a:ext cx="857256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На рисунке ниже показаны связи между отдельными ОЭС, входящими в ЕЭС России. </a:t>
            </a:r>
          </a:p>
          <a:p>
            <a:pPr>
              <a:lnSpc>
                <a:spcPct val="125000"/>
              </a:lnSpc>
            </a:pP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Параметры такой модели - значения пропускной способности связей, мощности отдельных ОЭС и «коэффициенты жесткости» (отношения предела статической устойчивости связи к меньшей мощности из соединяемых частей ОЭС). В такой модели параметры и переменные могут считаться неизменными на длительных интервалах времени и потери электрической энергии не учитываются.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88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2" cstate="print"/>
          <a:srcRect l="21570" t="42188" r="20319" b="28870"/>
          <a:stretch>
            <a:fillRect/>
          </a:stretch>
        </p:blipFill>
        <p:spPr bwMode="auto">
          <a:xfrm>
            <a:off x="-32" y="214290"/>
            <a:ext cx="914403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071538" y="4852112"/>
            <a:ext cx="72866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Схема связей между ОЭС ЕЭС России</a:t>
            </a:r>
          </a:p>
          <a:p>
            <a:pPr algn="ctr"/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(пример ММ </a:t>
            </a:r>
            <a:r>
              <a:rPr lang="ru-RU" sz="3200" dirty="0" err="1" smtClean="0">
                <a:latin typeface="Times New Roman" pitchFamily="18" charset="0"/>
                <a:cs typeface="Times New Roman" pitchFamily="18" charset="0"/>
              </a:rPr>
              <a:t>метауровня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89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928694" y="0"/>
            <a:ext cx="8143900" cy="6715148"/>
          </a:xfrm>
        </p:spPr>
        <p:txBody>
          <a:bodyPr/>
          <a:lstStyle/>
          <a:p>
            <a:pPr marL="0" indent="540000">
              <a:spcBef>
                <a:spcPts val="0"/>
              </a:spcBef>
              <a:buNone/>
            </a:pP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При проектировании возникают </a:t>
            </a:r>
            <a:r>
              <a:rPr lang="ru-RU" sz="3600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промежуточные описания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, которые рассматриваются до определения описания проектирования или выбора путей его продолжения. </a:t>
            </a:r>
          </a:p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Такие описания называют </a:t>
            </a: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проектными решениями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024" y="-24"/>
            <a:ext cx="8927976" cy="706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Пример</a:t>
            </a:r>
            <a:r>
              <a:rPr lang="ru-RU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(ММ </a:t>
            </a:r>
            <a:r>
              <a:rPr lang="ru-RU" sz="3600" dirty="0" err="1" smtClean="0">
                <a:latin typeface="Times New Roman" pitchFamily="18" charset="0"/>
                <a:cs typeface="Times New Roman" pitchFamily="18" charset="0"/>
              </a:rPr>
              <a:t>метауровня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) –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ru-RU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задача линейного программирования</a:t>
            </a: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(ЗЛП) - задача математического программирования, целевая функция которой имеет линейный вид, а ограничения заданы линейными уравнениями или неравенствами. Методы решения таких задач являются наиболее разработанными, а области применения – самые разные.</a:t>
            </a:r>
          </a:p>
          <a:p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90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71414"/>
            <a:ext cx="800105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Математическая постановка ЗЛП имеет вид: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1857" name="Picture 1"/>
          <p:cNvPicPr>
            <a:picLocks noChangeAspect="1" noChangeArrowheads="1"/>
          </p:cNvPicPr>
          <p:nvPr/>
        </p:nvPicPr>
        <p:blipFill>
          <a:blip r:embed="rId2" cstate="print"/>
          <a:srcRect l="17015" t="22388" r="8656" b="13805"/>
          <a:stretch>
            <a:fillRect/>
          </a:stretch>
        </p:blipFill>
        <p:spPr bwMode="auto">
          <a:xfrm>
            <a:off x="-32" y="500042"/>
            <a:ext cx="9154056" cy="6357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91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034" y="-24"/>
            <a:ext cx="8001056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Пример решения ЗЛП графическим методом (если неизвестных всего 2: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32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x</a:t>
            </a:r>
            <a:r>
              <a:rPr lang="en-US" sz="32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395" t="21098" r="19213" b="21689"/>
          <a:stretch>
            <a:fillRect/>
          </a:stretch>
        </p:blipFill>
        <p:spPr bwMode="auto">
          <a:xfrm>
            <a:off x="214282" y="857232"/>
            <a:ext cx="8715436" cy="600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44624"/>
            <a:ext cx="8892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Пример</a:t>
            </a:r>
            <a:r>
              <a:rPr lang="ru-RU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(ММ </a:t>
            </a:r>
            <a:r>
              <a:rPr lang="ru-RU" sz="3200" dirty="0" err="1" smtClean="0">
                <a:latin typeface="Times New Roman" pitchFamily="18" charset="0"/>
                <a:cs typeface="Times New Roman" pitchFamily="18" charset="0"/>
              </a:rPr>
              <a:t>метауровня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) – </a:t>
            </a:r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общая структура системы массового обслуживания (СМО)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 l="17368" t="25912" r="17385" b="26226"/>
          <a:stretch>
            <a:fillRect/>
          </a:stretch>
        </p:blipFill>
        <p:spPr bwMode="auto">
          <a:xfrm>
            <a:off x="-32" y="1142984"/>
            <a:ext cx="9144032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406" y="71414"/>
            <a:ext cx="900118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Аналогичная метамодель – общая схема СМО с несколькими </a:t>
            </a:r>
            <a:r>
              <a:rPr lang="ru-RU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каналами обслуживания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сервисами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обслуживающими устройствами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) </a:t>
            </a:r>
            <a:endParaRPr lang="ru-RU" sz="3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12091" t="20852" r="9493" b="31327"/>
          <a:stretch>
            <a:fillRect/>
          </a:stretch>
        </p:blipFill>
        <p:spPr bwMode="auto">
          <a:xfrm>
            <a:off x="71406" y="1462187"/>
            <a:ext cx="9072594" cy="5038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94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 cstate="print"/>
          <a:srcRect l="16802" t="31698" r="44285" b="35437"/>
          <a:stretch>
            <a:fillRect/>
          </a:stretch>
        </p:blipFill>
        <p:spPr bwMode="auto">
          <a:xfrm>
            <a:off x="500034" y="46313"/>
            <a:ext cx="8072494" cy="531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42876" y="5288364"/>
            <a:ext cx="90725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Процесс преобразования ММ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ДУЧП – дифференциальные уравнения с частными производными; ОДУ – обыкновенные ДУ; АУ – алгебраические уравнения; ЛАУ – линейные АУ; 1...12 – взаимно направленные пути дискретизации переменных в ММ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95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85786" y="142852"/>
            <a:ext cx="8286808" cy="601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Дискретизация</a:t>
            </a: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– замена непрерывных переменных конечным множеством их значений в заданных для исследования пространственном и временном интервалах.</a:t>
            </a:r>
          </a:p>
          <a:p>
            <a:pPr>
              <a:lnSpc>
                <a:spcPct val="120000"/>
              </a:lnSpc>
            </a:pPr>
            <a:endParaRPr lang="ru-RU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36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Алгебраизация</a:t>
            </a: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– замена производных алгебраическими соотношениями.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96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-24"/>
            <a:ext cx="8929750" cy="6643734"/>
          </a:xfrm>
        </p:spPr>
        <p:txBody>
          <a:bodyPr/>
          <a:lstStyle/>
          <a:p>
            <a:pPr marL="0" indent="54000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По степени детализации описания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в пределах каждого иерархического уровня выделяют ММ: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   -  </a:t>
            </a: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полные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, в них используются фазовые переменные, описывающие состояния всех элементов проектируемого объекта;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   -  </a:t>
            </a: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макромодели 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3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описывают состояния только основных элементов объекта.</a:t>
            </a:r>
          </a:p>
          <a:p>
            <a:pPr marL="0" indent="0">
              <a:buNone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    Полная ММ, в отличие от макромодели, описывает не только процессы на внешних выводах моделируемого объекта, но и </a:t>
            </a:r>
            <a:r>
              <a:rPr lang="ru-RU" sz="2800" i="1" dirty="0" smtClean="0">
                <a:latin typeface="Times New Roman" pitchFamily="18" charset="0"/>
                <a:cs typeface="Times New Roman" pitchFamily="18" charset="0"/>
              </a:rPr>
              <a:t>внутренние для объекта процессы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indent="540000">
              <a:buNone/>
            </a:pPr>
            <a:endParaRPr lang="en-US" sz="1200" i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97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-24"/>
            <a:ext cx="8858280" cy="6715172"/>
          </a:xfrm>
        </p:spPr>
        <p:txBody>
          <a:bodyPr/>
          <a:lstStyle/>
          <a:p>
            <a:pPr marL="0" indent="540000">
              <a:spcBef>
                <a:spcPts val="0"/>
              </a:spcBef>
              <a:buNone/>
            </a:pP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По способу представления свойств объекта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функциональные ММ делятся на </a:t>
            </a: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аналитические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алгоритмические</a:t>
            </a:r>
            <a:r>
              <a:rPr lang="ru-RU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ММ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540000">
              <a:spcBef>
                <a:spcPts val="0"/>
              </a:spcBef>
              <a:buNone/>
            </a:pPr>
            <a:endParaRPr lang="en-US" sz="1600" b="1" i="1" dirty="0" smtClean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spcBef>
                <a:spcPts val="0"/>
              </a:spcBef>
              <a:buNone/>
            </a:pP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Аналитические ММ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включают явные выражения выходных параметров как функций входных и внутренних параметров, вида: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spcBef>
                <a:spcPts val="0"/>
              </a:spcBef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Получить такие простые ММ удаётся редко.</a:t>
            </a:r>
          </a:p>
          <a:p>
            <a:pPr marL="0" indent="540000">
              <a:spcBef>
                <a:spcPts val="0"/>
              </a:spcBef>
              <a:buNone/>
            </a:pPr>
            <a:endParaRPr lang="en-US" sz="1600" b="1" i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540000">
              <a:spcBef>
                <a:spcPts val="0"/>
              </a:spcBef>
              <a:buNone/>
            </a:pPr>
            <a:r>
              <a:rPr lang="ru-RU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Алгоритмические ММ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выражают связи выходных параметров с параметрами внутренними и внешними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в форме алгоритма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 l="26252" t="56414" r="36342" b="39284"/>
          <a:stretch>
            <a:fillRect/>
          </a:stretch>
        </p:blipFill>
        <p:spPr bwMode="auto">
          <a:xfrm>
            <a:off x="1071538" y="3286124"/>
            <a:ext cx="6929486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98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628" y="-71462"/>
            <a:ext cx="8429652" cy="4500570"/>
          </a:xfrm>
        </p:spPr>
        <p:txBody>
          <a:bodyPr/>
          <a:lstStyle/>
          <a:p>
            <a:pPr marL="0" indent="54000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36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Имитационные ММ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– алгоритмические модели, отражающие (имитирующие) поведение исследуемого объекта во времени при задании внешних воздействий на объект.</a:t>
            </a:r>
          </a:p>
          <a:p>
            <a:pPr marL="0" indent="540000">
              <a:spcBef>
                <a:spcPts val="0"/>
              </a:spcBef>
              <a:buNone/>
            </a:pPr>
            <a:endParaRPr lang="ru-RU" sz="3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99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лобус">
  <a:themeElements>
    <a:clrScheme name="Глобус 3">
      <a:dk1>
        <a:srgbClr val="003B76"/>
      </a:dk1>
      <a:lt1>
        <a:srgbClr val="FFFFFF"/>
      </a:lt1>
      <a:dk2>
        <a:srgbClr val="0066CC"/>
      </a:dk2>
      <a:lt2>
        <a:srgbClr val="CCECFF"/>
      </a:lt2>
      <a:accent1>
        <a:srgbClr val="33CCCC"/>
      </a:accent1>
      <a:accent2>
        <a:srgbClr val="66CCFF"/>
      </a:accent2>
      <a:accent3>
        <a:srgbClr val="AAB8E2"/>
      </a:accent3>
      <a:accent4>
        <a:srgbClr val="DADADA"/>
      </a:accent4>
      <a:accent5>
        <a:srgbClr val="ADE2E2"/>
      </a:accent5>
      <a:accent6>
        <a:srgbClr val="5CB9E7"/>
      </a:accent6>
      <a:hlink>
        <a:srgbClr val="FFFFCC"/>
      </a:hlink>
      <a:folHlink>
        <a:srgbClr val="FFCC66"/>
      </a:folHlink>
    </a:clrScheme>
    <a:fontScheme name="Глобус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Глобус 1">
        <a:dk1>
          <a:srgbClr val="622100"/>
        </a:dk1>
        <a:lt1>
          <a:srgbClr val="FFFFFF"/>
        </a:lt1>
        <a:dk2>
          <a:srgbClr val="800000"/>
        </a:dk2>
        <a:lt2>
          <a:srgbClr val="FFFFCC"/>
        </a:lt2>
        <a:accent1>
          <a:srgbClr val="E42B00"/>
        </a:accent1>
        <a:accent2>
          <a:srgbClr val="996600"/>
        </a:accent2>
        <a:accent3>
          <a:srgbClr val="C0AAAA"/>
        </a:accent3>
        <a:accent4>
          <a:srgbClr val="DADADA"/>
        </a:accent4>
        <a:accent5>
          <a:srgbClr val="EFACAA"/>
        </a:accent5>
        <a:accent6>
          <a:srgbClr val="8A5C00"/>
        </a:accent6>
        <a:hlink>
          <a:srgbClr val="FADF6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2">
        <a:dk1>
          <a:srgbClr val="5F4545"/>
        </a:dk1>
        <a:lt1>
          <a:srgbClr val="FFFFFF"/>
        </a:lt1>
        <a:dk2>
          <a:srgbClr val="8F6969"/>
        </a:dk2>
        <a:lt2>
          <a:srgbClr val="FFFFCC"/>
        </a:lt2>
        <a:accent1>
          <a:srgbClr val="CC6600"/>
        </a:accent1>
        <a:accent2>
          <a:srgbClr val="924C0C"/>
        </a:accent2>
        <a:accent3>
          <a:srgbClr val="C6B9B9"/>
        </a:accent3>
        <a:accent4>
          <a:srgbClr val="DADADA"/>
        </a:accent4>
        <a:accent5>
          <a:srgbClr val="E2B8AA"/>
        </a:accent5>
        <a:accent6>
          <a:srgbClr val="84440A"/>
        </a:accent6>
        <a:hlink>
          <a:srgbClr val="CFD375"/>
        </a:hlink>
        <a:folHlink>
          <a:srgbClr val="98BB9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3">
        <a:dk1>
          <a:srgbClr val="003B76"/>
        </a:dk1>
        <a:lt1>
          <a:srgbClr val="FFFFFF"/>
        </a:lt1>
        <a:dk2>
          <a:srgbClr val="0066CC"/>
        </a:dk2>
        <a:lt2>
          <a:srgbClr val="CCECFF"/>
        </a:lt2>
        <a:accent1>
          <a:srgbClr val="33CCCC"/>
        </a:accent1>
        <a:accent2>
          <a:srgbClr val="66CCFF"/>
        </a:accent2>
        <a:accent3>
          <a:srgbClr val="AAB8E2"/>
        </a:accent3>
        <a:accent4>
          <a:srgbClr val="DADADA"/>
        </a:accent4>
        <a:accent5>
          <a:srgbClr val="ADE2E2"/>
        </a:accent5>
        <a:accent6>
          <a:srgbClr val="5CB9E7"/>
        </a:accent6>
        <a:hlink>
          <a:srgbClr val="FFFFCC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4">
        <a:dk1>
          <a:srgbClr val="005856"/>
        </a:dk1>
        <a:lt1>
          <a:srgbClr val="FFFFFF"/>
        </a:lt1>
        <a:dk2>
          <a:srgbClr val="008080"/>
        </a:dk2>
        <a:lt2>
          <a:srgbClr val="FFFFCC"/>
        </a:lt2>
        <a:accent1>
          <a:srgbClr val="0099CC"/>
        </a:accent1>
        <a:accent2>
          <a:srgbClr val="00CCFF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B9E7"/>
        </a:accent6>
        <a:hlink>
          <a:srgbClr val="1ACE9F"/>
        </a:hlink>
        <a:folHlink>
          <a:srgbClr val="948CC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5">
        <a:dk1>
          <a:srgbClr val="3C5436"/>
        </a:dk1>
        <a:lt1>
          <a:srgbClr val="FFFFFF"/>
        </a:lt1>
        <a:dk2>
          <a:srgbClr val="5F8656"/>
        </a:dk2>
        <a:lt2>
          <a:srgbClr val="D6D8C0"/>
        </a:lt2>
        <a:accent1>
          <a:srgbClr val="61733D"/>
        </a:accent1>
        <a:accent2>
          <a:srgbClr val="324A39"/>
        </a:accent2>
        <a:accent3>
          <a:srgbClr val="B6C3B4"/>
        </a:accent3>
        <a:accent4>
          <a:srgbClr val="DADADA"/>
        </a:accent4>
        <a:accent5>
          <a:srgbClr val="B7BCAF"/>
        </a:accent5>
        <a:accent6>
          <a:srgbClr val="2C4233"/>
        </a:accent6>
        <a:hlink>
          <a:srgbClr val="73D588"/>
        </a:hlink>
        <a:folHlink>
          <a:srgbClr val="6F99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6">
        <a:dk1>
          <a:srgbClr val="5B7B65"/>
        </a:dk1>
        <a:lt1>
          <a:srgbClr val="FFFFFF"/>
        </a:lt1>
        <a:dk2>
          <a:srgbClr val="9ABE9D"/>
        </a:dk2>
        <a:lt2>
          <a:srgbClr val="336600"/>
        </a:lt2>
        <a:accent1>
          <a:srgbClr val="00CC66"/>
        </a:accent1>
        <a:accent2>
          <a:srgbClr val="4E7050"/>
        </a:accent2>
        <a:accent3>
          <a:srgbClr val="CADBCC"/>
        </a:accent3>
        <a:accent4>
          <a:srgbClr val="DADADA"/>
        </a:accent4>
        <a:accent5>
          <a:srgbClr val="AAE2B8"/>
        </a:accent5>
        <a:accent6>
          <a:srgbClr val="466548"/>
        </a:accent6>
        <a:hlink>
          <a:srgbClr val="FFFFCC"/>
        </a:hlink>
        <a:folHlink>
          <a:srgbClr val="9CE8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7">
        <a:dk1>
          <a:srgbClr val="4C4E44"/>
        </a:dk1>
        <a:lt1>
          <a:srgbClr val="FFFFFF"/>
        </a:lt1>
        <a:dk2>
          <a:srgbClr val="686B5D"/>
        </a:dk2>
        <a:lt2>
          <a:srgbClr val="D6D5C6"/>
        </a:lt2>
        <a:accent1>
          <a:srgbClr val="898D79"/>
        </a:accent1>
        <a:accent2>
          <a:srgbClr val="4D4F45"/>
        </a:accent2>
        <a:accent3>
          <a:srgbClr val="B9BAB6"/>
        </a:accent3>
        <a:accent4>
          <a:srgbClr val="DADADA"/>
        </a:accent4>
        <a:accent5>
          <a:srgbClr val="C4C5BE"/>
        </a:accent5>
        <a:accent6>
          <a:srgbClr val="45473E"/>
        </a:accent6>
        <a:hlink>
          <a:srgbClr val="58BE67"/>
        </a:hlink>
        <a:folHlink>
          <a:srgbClr val="C0C64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8">
        <a:dk1>
          <a:srgbClr val="000000"/>
        </a:dk1>
        <a:lt1>
          <a:srgbClr val="FFFFDD"/>
        </a:lt1>
        <a:dk2>
          <a:srgbClr val="000000"/>
        </a:dk2>
        <a:lt2>
          <a:srgbClr val="98977A"/>
        </a:lt2>
        <a:accent1>
          <a:srgbClr val="BDCDA7"/>
        </a:accent1>
        <a:accent2>
          <a:srgbClr val="A0D060"/>
        </a:accent2>
        <a:accent3>
          <a:srgbClr val="FFFFEB"/>
        </a:accent3>
        <a:accent4>
          <a:srgbClr val="000000"/>
        </a:accent4>
        <a:accent5>
          <a:srgbClr val="DBE3D0"/>
        </a:accent5>
        <a:accent6>
          <a:srgbClr val="91BC56"/>
        </a:accent6>
        <a:hlink>
          <a:srgbClr val="FADD4E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0F0F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Lecture_1_584</Template>
  <TotalTime>3243</TotalTime>
  <Words>3864</Words>
  <Application>Microsoft Office PowerPoint</Application>
  <PresentationFormat>Экран (4:3)</PresentationFormat>
  <Paragraphs>527</Paragraphs>
  <Slides>153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153</vt:i4>
      </vt:variant>
    </vt:vector>
  </HeadingPairs>
  <TitlesOfParts>
    <vt:vector size="154" baseType="lpstr">
      <vt:lpstr>Глобус</vt:lpstr>
      <vt:lpstr>Слайд 1</vt:lpstr>
      <vt:lpstr>ТЕМА 1.  Введение в численные методы</vt:lpstr>
      <vt:lpstr>Слайд 3</vt:lpstr>
      <vt:lpstr>Слайд 4</vt:lpstr>
      <vt:lpstr>Слайд 5</vt:lpstr>
      <vt:lpstr>1.1.1. Проектирование технических объектов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Пример 1 – декомпозиция системы «автомобиль»</vt:lpstr>
      <vt:lpstr>Пример 2 – декомпозиция системы «коробка передач»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Типовые проектные процедуры</vt:lpstr>
      <vt:lpstr>Слайд 53</vt:lpstr>
      <vt:lpstr>Слайд 54</vt:lpstr>
      <vt:lpstr>Слайд 55</vt:lpstr>
      <vt:lpstr>Слайд 56</vt:lpstr>
      <vt:lpstr>Слайд 57</vt:lpstr>
      <vt:lpstr>Слайд 58</vt:lpstr>
      <vt:lpstr>Слайд 59</vt:lpstr>
      <vt:lpstr>Слайд 60</vt:lpstr>
      <vt:lpstr>Слайд 61</vt:lpstr>
      <vt:lpstr>Слайд 62</vt:lpstr>
      <vt:lpstr>Слайд 63</vt:lpstr>
      <vt:lpstr>Слайд 64</vt:lpstr>
      <vt:lpstr>Слайд 65</vt:lpstr>
      <vt:lpstr>Слайд 66</vt:lpstr>
      <vt:lpstr>Слайд 67</vt:lpstr>
      <vt:lpstr>Математическое обеспечение САПР</vt:lpstr>
      <vt:lpstr>Слайд 69</vt:lpstr>
      <vt:lpstr>Слайд 70</vt:lpstr>
      <vt:lpstr>Слайд 71</vt:lpstr>
      <vt:lpstr>Слайд 72</vt:lpstr>
      <vt:lpstr>Слайд 73</vt:lpstr>
      <vt:lpstr>Слайд 74</vt:lpstr>
      <vt:lpstr>Слайд 75</vt:lpstr>
      <vt:lpstr>Слайд 76</vt:lpstr>
      <vt:lpstr>Слайд 77</vt:lpstr>
      <vt:lpstr>Слайд 78</vt:lpstr>
      <vt:lpstr>Слайд 79</vt:lpstr>
      <vt:lpstr>Слайд 80</vt:lpstr>
      <vt:lpstr>Слайд 81</vt:lpstr>
      <vt:lpstr>Слайд 82</vt:lpstr>
      <vt:lpstr>Слайд 83</vt:lpstr>
      <vt:lpstr>Слайд 84</vt:lpstr>
      <vt:lpstr>Слайд 85</vt:lpstr>
      <vt:lpstr>Слайд 86</vt:lpstr>
      <vt:lpstr>Слайд 87</vt:lpstr>
      <vt:lpstr>Слайд 88</vt:lpstr>
      <vt:lpstr>Слайд 89</vt:lpstr>
      <vt:lpstr>Слайд 90</vt:lpstr>
      <vt:lpstr>Слайд 91</vt:lpstr>
      <vt:lpstr>Слайд 92</vt:lpstr>
      <vt:lpstr>Слайд 93</vt:lpstr>
      <vt:lpstr>Слайд 94</vt:lpstr>
      <vt:lpstr>Слайд 95</vt:lpstr>
      <vt:lpstr>Слайд 96</vt:lpstr>
      <vt:lpstr>Слайд 97</vt:lpstr>
      <vt:lpstr>Слайд 98</vt:lpstr>
      <vt:lpstr>Слайд 99</vt:lpstr>
      <vt:lpstr>Слайд 100</vt:lpstr>
      <vt:lpstr>Слайд 101</vt:lpstr>
      <vt:lpstr>Слайд 102</vt:lpstr>
      <vt:lpstr>Слайд 103</vt:lpstr>
      <vt:lpstr>Слайд 104</vt:lpstr>
      <vt:lpstr>Слайд 105</vt:lpstr>
      <vt:lpstr>Слайд 106</vt:lpstr>
      <vt:lpstr>Слайд 107</vt:lpstr>
      <vt:lpstr>Слайд 108</vt:lpstr>
      <vt:lpstr>Слайд 109</vt:lpstr>
      <vt:lpstr>Слайд 110</vt:lpstr>
      <vt:lpstr>Слайд 111</vt:lpstr>
      <vt:lpstr>Слайд 112</vt:lpstr>
      <vt:lpstr>Слайд 113</vt:lpstr>
      <vt:lpstr>Слайд 114</vt:lpstr>
      <vt:lpstr>Слайд 115</vt:lpstr>
      <vt:lpstr>Слайд 116</vt:lpstr>
      <vt:lpstr>Слайд 117</vt:lpstr>
      <vt:lpstr>Слайд 118</vt:lpstr>
      <vt:lpstr>Слайд 119</vt:lpstr>
      <vt:lpstr>Слайд 120</vt:lpstr>
      <vt:lpstr>Слайд 121</vt:lpstr>
      <vt:lpstr>Слайд 122</vt:lpstr>
      <vt:lpstr>Слайд 123</vt:lpstr>
      <vt:lpstr>Слайд 124</vt:lpstr>
      <vt:lpstr>Слайд 125</vt:lpstr>
      <vt:lpstr>Слайд 126</vt:lpstr>
      <vt:lpstr>Слайд 127</vt:lpstr>
      <vt:lpstr>Слайд 128</vt:lpstr>
      <vt:lpstr>Слайд 129</vt:lpstr>
      <vt:lpstr>Слайд 130</vt:lpstr>
      <vt:lpstr>Слайд 131</vt:lpstr>
      <vt:lpstr>Слайд 132</vt:lpstr>
      <vt:lpstr>Слайд 133</vt:lpstr>
      <vt:lpstr>Слайд 134</vt:lpstr>
      <vt:lpstr>Слайд 135</vt:lpstr>
      <vt:lpstr>Слайд 136</vt:lpstr>
      <vt:lpstr>Слайд 137</vt:lpstr>
      <vt:lpstr>Слайд 138</vt:lpstr>
      <vt:lpstr>Слайд 139</vt:lpstr>
      <vt:lpstr>Слайд 140</vt:lpstr>
      <vt:lpstr>Слайд 141</vt:lpstr>
      <vt:lpstr>Слайд 142</vt:lpstr>
      <vt:lpstr>Слайд 143</vt:lpstr>
      <vt:lpstr>Слайд 144</vt:lpstr>
      <vt:lpstr>Слайд 145</vt:lpstr>
      <vt:lpstr>Слайд 146</vt:lpstr>
      <vt:lpstr>Слайд 147</vt:lpstr>
      <vt:lpstr>Слайд 148</vt:lpstr>
      <vt:lpstr>Слайд 149</vt:lpstr>
      <vt:lpstr>Слайд 150</vt:lpstr>
      <vt:lpstr>Слайд 151</vt:lpstr>
      <vt:lpstr>Слайд 152</vt:lpstr>
      <vt:lpstr>Слайд 153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5</dc:title>
  <dc:creator>Admin</dc:creator>
  <cp:lastModifiedBy>User</cp:lastModifiedBy>
  <cp:revision>620</cp:revision>
  <dcterms:created xsi:type="dcterms:W3CDTF">2014-04-18T15:41:07Z</dcterms:created>
  <dcterms:modified xsi:type="dcterms:W3CDTF">2020-02-27T18:22:07Z</dcterms:modified>
</cp:coreProperties>
</file>